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2" r:id="rId3"/>
    <p:sldId id="273" r:id="rId4"/>
    <p:sldId id="274" r:id="rId5"/>
    <p:sldId id="275" r:id="rId6"/>
    <p:sldId id="276" r:id="rId7"/>
    <p:sldId id="277" r:id="rId8"/>
    <p:sldId id="278" r:id="rId9"/>
    <p:sldId id="279" r:id="rId10"/>
    <p:sldId id="280" r:id="rId11"/>
    <p:sldId id="281" r:id="rId12"/>
    <p:sldId id="282" r:id="rId13"/>
    <p:sldId id="283" r:id="rId14"/>
    <p:sldId id="284" r:id="rId15"/>
    <p:sldId id="285" r:id="rId16"/>
    <p:sldId id="286" r:id="rId17"/>
    <p:sldId id="287" r:id="rId18"/>
    <p:sldId id="288" r:id="rId19"/>
    <p:sldId id="289" r:id="rId20"/>
  </p:sldIdLst>
  <p:sldSz cx="12192000" cy="6858000"/>
  <p:notesSz cx="6858000" cy="9144000"/>
  <p:embeddedFontLst>
    <p:embeddedFont>
      <p:font typeface="Fira Sans" panose="020B0503050000020004" pitchFamily="34" charset="0"/>
      <p:regular r:id="rId24"/>
      <p:bold r:id="rId25"/>
      <p:italic r:id="rId26"/>
      <p:boldItalic r:id="rId27"/>
    </p:embeddedFont>
    <p:embeddedFont>
      <p:font typeface="Calibri" panose="020F0502020204030204" charset="0"/>
      <p:regular r:id="rId28"/>
      <p:bold r:id="rId29"/>
      <p:italic r:id="rId30"/>
      <p:boldItalic r:id="rId31"/>
    </p:embeddedFont>
    <p:embeddedFont>
      <p:font typeface="Calibri Light" panose="020F0302020204030204" charset="0"/>
      <p:regular r:id="rId32"/>
      <p:italic r:id="rId33"/>
    </p:embeddedFont>
    <p:embeddedFont>
      <p:font typeface="Malgun Gothic" panose="020B0503020000020004" charset="-127"/>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20" autoAdjust="0"/>
    <p:restoredTop sz="94364" autoAdjust="0"/>
  </p:normalViewPr>
  <p:slideViewPr>
    <p:cSldViewPr snapToGrid="0">
      <p:cViewPr varScale="1">
        <p:scale>
          <a:sx n="83" d="100"/>
          <a:sy n="83" d="100"/>
        </p:scale>
        <p:origin x="6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font" Target="fonts/font11.fntdata"/><Relationship Id="rId33" Type="http://schemas.openxmlformats.org/officeDocument/2006/relationships/font" Target="fonts/font10.fntdata"/><Relationship Id="rId32" Type="http://schemas.openxmlformats.org/officeDocument/2006/relationships/font" Target="fonts/font9.fntdata"/><Relationship Id="rId31" Type="http://schemas.openxmlformats.org/officeDocument/2006/relationships/font" Target="fonts/font8.fntdata"/><Relationship Id="rId30" Type="http://schemas.openxmlformats.org/officeDocument/2006/relationships/font" Target="fonts/font7.fntdata"/><Relationship Id="rId3" Type="http://schemas.openxmlformats.org/officeDocument/2006/relationships/slide" Target="slides/slide1.xml"/><Relationship Id="rId29" Type="http://schemas.openxmlformats.org/officeDocument/2006/relationships/font" Target="fonts/font6.fntdata"/><Relationship Id="rId28" Type="http://schemas.openxmlformats.org/officeDocument/2006/relationships/font" Target="fonts/font5.fntdata"/><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F07BB52-22A6-468E-8952-36C7C0BC359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F07BB52-22A6-468E-8952-36C7C0BC359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F07BB52-22A6-468E-8952-36C7C0BC359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Layout">
    <p:spTree>
      <p:nvGrpSpPr>
        <p:cNvPr id="1" name=""/>
        <p:cNvGrpSpPr/>
        <p:nvPr/>
      </p:nvGrpSpPr>
      <p:grpSpPr>
        <a:xfrm>
          <a:off x="0" y="0"/>
          <a:ext cx="0" cy="0"/>
          <a:chOff x="0" y="0"/>
          <a:chExt cx="0" cy="0"/>
        </a:xfrm>
      </p:grpSpPr>
      <p:sp>
        <p:nvSpPr>
          <p:cNvPr id="2" name="Rectangle 1"/>
          <p:cNvSpPr/>
          <p:nvPr userDrawn="1"/>
        </p:nvSpPr>
        <p:spPr>
          <a:xfrm>
            <a:off x="4559829" y="2524264"/>
            <a:ext cx="7632171" cy="18242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10" name="Text Placeholder 9"/>
          <p:cNvSpPr>
            <a:spLocks noGrp="1"/>
          </p:cNvSpPr>
          <p:nvPr>
            <p:ph type="body" sz="quarter" idx="10" hasCustomPrompt="1"/>
          </p:nvPr>
        </p:nvSpPr>
        <p:spPr>
          <a:xfrm>
            <a:off x="4943872" y="2852936"/>
            <a:ext cx="7248128"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SECTION BREAK</a:t>
            </a:r>
            <a:endParaRPr lang="en-US" altLang="ko-KR" dirty="0"/>
          </a:p>
        </p:txBody>
      </p:sp>
      <p:sp>
        <p:nvSpPr>
          <p:cNvPr id="11" name="Text Placeholder 9"/>
          <p:cNvSpPr>
            <a:spLocks noGrp="1"/>
          </p:cNvSpPr>
          <p:nvPr>
            <p:ph type="body" sz="quarter" idx="11" hasCustomPrompt="1"/>
          </p:nvPr>
        </p:nvSpPr>
        <p:spPr>
          <a:xfrm>
            <a:off x="4943872" y="3621021"/>
            <a:ext cx="7248128" cy="384043"/>
          </a:xfrm>
          <a:prstGeom prst="rect">
            <a:avLst/>
          </a:prstGeom>
        </p:spPr>
        <p:txBody>
          <a:bodyPr anchor="ctr"/>
          <a:lstStyle>
            <a:lvl1pPr marL="0" indent="0" algn="l">
              <a:buNone/>
              <a:defRPr sz="1865" b="0" baseline="0">
                <a:solidFill>
                  <a:schemeClr val="tx1">
                    <a:lumMod val="75000"/>
                    <a:lumOff val="25000"/>
                  </a:schemeClr>
                </a:solidFill>
                <a:latin typeface="+mn-lt"/>
                <a:cs typeface="Arial" panose="020B0604020202020204" pitchFamily="34" charset="0"/>
              </a:defRPr>
            </a:lvl1pPr>
          </a:lstStyle>
          <a:p>
            <a:pPr lvl="0"/>
            <a:r>
              <a:rPr lang="en-US" altLang="ko-KR" dirty="0"/>
              <a:t>Insert the title of your subtitle Here</a:t>
            </a:r>
            <a:endParaRPr lang="en-US" altLang="ko-KR" dirty="0"/>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3766" y="2327672"/>
            <a:ext cx="2975317" cy="220824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userDrawn="1"/>
        </p:nvSpPr>
        <p:spPr>
          <a:xfrm>
            <a:off x="0" y="2536010"/>
            <a:ext cx="623392" cy="18242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6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4271797" y="0"/>
            <a:ext cx="7920203" cy="6858000"/>
          </a:xfrm>
          <a:prstGeom prst="rect">
            <a:avLst/>
          </a:prstGeom>
          <a:solidFill>
            <a:schemeClr val="tx1">
              <a:lumMod val="65000"/>
              <a:lumOff val="3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 name="Text Placeholder 9"/>
          <p:cNvSpPr>
            <a:spLocks noGrp="1"/>
          </p:cNvSpPr>
          <p:nvPr>
            <p:ph type="body" sz="quarter" idx="10" hasCustomPrompt="1"/>
          </p:nvPr>
        </p:nvSpPr>
        <p:spPr>
          <a:xfrm>
            <a:off x="4559830" y="164638"/>
            <a:ext cx="7392821"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 name="Text Placeholder 9"/>
          <p:cNvSpPr>
            <a:spLocks noGrp="1"/>
          </p:cNvSpPr>
          <p:nvPr>
            <p:ph type="body" sz="quarter" idx="10" hasCustomPrompt="1"/>
          </p:nvPr>
        </p:nvSpPr>
        <p:spPr>
          <a:xfrm>
            <a:off x="431371" y="164638"/>
            <a:ext cx="9793088"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endParaRPr lang="en-US" altLang="ko-KR" dirty="0"/>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00497" y="164637"/>
            <a:ext cx="1311368" cy="9732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8043" y="1089693"/>
            <a:ext cx="10232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F07BB52-22A6-468E-8952-36C7C0BC359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1F07BB52-22A6-468E-8952-36C7C0BC3594}"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F07BB52-22A6-468E-8952-36C7C0BC359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F07BB52-22A6-468E-8952-36C7C0BC3594}"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F07BB52-22A6-468E-8952-36C7C0BC3594}"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F07BB52-22A6-468E-8952-36C7C0BC3594}"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1F07BB52-22A6-468E-8952-36C7C0BC359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1F07BB52-22A6-468E-8952-36C7C0BC3594}"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35FFAD-B072-4EAA-9ADC-56A133D35D76}"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07BB52-22A6-468E-8952-36C7C0BC3594}"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35FFAD-B072-4EAA-9ADC-56A133D35D76}"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5.jpeg"/><Relationship Id="rId1" Type="http://schemas.openxmlformats.org/officeDocument/2006/relationships/image" Target="../media/image14.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0.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6.jpe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0.jpe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image" Target="../media/image13.jpe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759144" y="3065372"/>
            <a:ext cx="7248128" cy="768085"/>
          </a:xfrm>
        </p:spPr>
        <p:txBody>
          <a:bodyPr>
            <a:normAutofit/>
          </a:bodyPr>
          <a:lstStyle/>
          <a:p>
            <a:r>
              <a:rPr lang="en-US" altLang="ko-KR" sz="36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LIỆU TRÌNH ĐÀO THẢI ĐỘC TỐ</a:t>
            </a:r>
            <a:endParaRPr lang="ko-KR" altLang="en-US" sz="36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ext Placeholder 5"/>
          <p:cNvSpPr>
            <a:spLocks noGrp="1"/>
          </p:cNvSpPr>
          <p:nvPr>
            <p:ph type="body" idx="4294967295"/>
          </p:nvPr>
        </p:nvSpPr>
        <p:spPr>
          <a:xfrm>
            <a:off x="426461" y="1681163"/>
            <a:ext cx="5477885" cy="823912"/>
          </a:xfrm>
          <a:prstGeom prst="rect">
            <a:avLst/>
          </a:prstGeom>
        </p:spPr>
        <p:txBody>
          <a:bodyPr>
            <a:normAutofit lnSpcReduction="10000"/>
          </a:bodyPr>
          <a:lstStyle/>
          <a:p>
            <a:pPr marL="0" indent="0" algn="ctr">
              <a:lnSpc>
                <a:spcPct val="100000"/>
              </a:lnSpc>
              <a:buNone/>
            </a:pPr>
            <a:r>
              <a:rPr lang="vi-VN" sz="2000" b="1" dirty="0" smtClean="0">
                <a:solidFill>
                  <a:schemeClr val="tx1">
                    <a:lumMod val="65000"/>
                    <a:lumOff val="35000"/>
                  </a:schemeClr>
                </a:solidFill>
                <a:latin typeface="Fira Sans" panose="020B0503050000020004" pitchFamily="34" charset="0"/>
              </a:rPr>
              <a:t>UỐNG ĐỦ NƯỚC MỖI NGÀY</a:t>
            </a:r>
            <a:endParaRPr lang="en-US" sz="2000" b="1" dirty="0" smtClean="0">
              <a:solidFill>
                <a:schemeClr val="tx1">
                  <a:lumMod val="65000"/>
                  <a:lumOff val="35000"/>
                </a:schemeClr>
              </a:solidFill>
              <a:latin typeface="Fira Sans" panose="020B0503050000020004" pitchFamily="34" charset="0"/>
            </a:endParaRPr>
          </a:p>
          <a:p>
            <a:pPr marL="0" indent="0" algn="ctr">
              <a:lnSpc>
                <a:spcPct val="100000"/>
              </a:lnSpc>
              <a:buNone/>
            </a:pPr>
            <a:r>
              <a:rPr lang="vi-VN" sz="2000" b="1" dirty="0" smtClean="0">
                <a:solidFill>
                  <a:schemeClr val="tx1">
                    <a:lumMod val="65000"/>
                    <a:lumOff val="35000"/>
                  </a:schemeClr>
                </a:solidFill>
                <a:latin typeface="Fira Sans" panose="020B0503050000020004" pitchFamily="34" charset="0"/>
              </a:rPr>
              <a:t>ĐỂ QUÁ TRÌNH ĐÀO THẢI ĐỘC TỐ TỐT HƠN</a:t>
            </a:r>
            <a:endParaRPr lang="vi-VN" sz="2000" b="1" dirty="0">
              <a:solidFill>
                <a:schemeClr val="tx1">
                  <a:lumMod val="65000"/>
                  <a:lumOff val="35000"/>
                </a:schemeClr>
              </a:solidFill>
              <a:latin typeface="Fira Sans" panose="020B0503050000020004" pitchFamily="34" charset="0"/>
            </a:endParaRPr>
          </a:p>
        </p:txBody>
      </p:sp>
      <p:sp>
        <p:nvSpPr>
          <p:cNvPr id="13" name="Text Placeholder 5"/>
          <p:cNvSpPr>
            <a:spLocks noGrp="1"/>
          </p:cNvSpPr>
          <p:nvPr>
            <p:ph type="body" idx="4294967295"/>
          </p:nvPr>
        </p:nvSpPr>
        <p:spPr>
          <a:xfrm>
            <a:off x="6086739" y="1907835"/>
            <a:ext cx="5477885" cy="823912"/>
          </a:xfrm>
          <a:prstGeom prst="rect">
            <a:avLst/>
          </a:prstGeom>
        </p:spPr>
        <p:txBody>
          <a:bodyPr/>
          <a:lstStyle/>
          <a:p>
            <a:pPr marL="0" indent="0" algn="ctr">
              <a:buNone/>
            </a:pPr>
            <a:r>
              <a:rPr lang="en-US" sz="2000" b="1" dirty="0" smtClean="0">
                <a:solidFill>
                  <a:schemeClr val="tx1">
                    <a:lumMod val="65000"/>
                    <a:lumOff val="35000"/>
                  </a:schemeClr>
                </a:solidFill>
                <a:latin typeface="Fira Sans" panose="020B0503050000020004" pitchFamily="34" charset="0"/>
              </a:rPr>
              <a:t>TẬP THỂ DỤC ĐỀU ĐẶN</a:t>
            </a:r>
            <a:endParaRPr lang="en-US" sz="2000" b="1" dirty="0">
              <a:solidFill>
                <a:schemeClr val="tx1">
                  <a:lumMod val="65000"/>
                  <a:lumOff val="35000"/>
                </a:schemeClr>
              </a:solidFill>
              <a:latin typeface="Fira Sans" panose="020B0503050000020004" pitchFamily="34" charset="0"/>
            </a:endParaRPr>
          </a:p>
        </p:txBody>
      </p:sp>
      <p:pic>
        <p:nvPicPr>
          <p:cNvPr id="11" name="Content Placeholder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86509" y="2841795"/>
            <a:ext cx="5157787" cy="3314700"/>
          </a:xfrm>
          <a:prstGeom prst="rect">
            <a:avLst/>
          </a:prstGeom>
          <a:ln>
            <a:noFill/>
          </a:ln>
          <a:effectLst>
            <a:outerShdw blurRad="190500" algn="tl" rotWithShape="0">
              <a:srgbClr val="000000">
                <a:alpha val="70000"/>
              </a:srgbClr>
            </a:outerShdw>
          </a:effectLst>
        </p:spPr>
      </p:pic>
      <p:pic>
        <p:nvPicPr>
          <p:cNvPr id="14" name="Content Placeholder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4406" y="2841795"/>
            <a:ext cx="5162550" cy="3314700"/>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02114" y="1155987"/>
            <a:ext cx="6095761" cy="57020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1600" b="1" u="sng" dirty="0" smtClean="0">
                <a:solidFill>
                  <a:schemeClr val="tx1">
                    <a:lumMod val="65000"/>
                    <a:lumOff val="35000"/>
                  </a:schemeClr>
                </a:solidFill>
                <a:latin typeface="Fira Sans" panose="020B0503050000020004" pitchFamily="34" charset="0"/>
              </a:rPr>
              <a:t>1.DETOXMUNE:</a:t>
            </a:r>
            <a:endParaRPr lang="vi-VN" sz="1600" b="1" u="sng" dirty="0">
              <a:solidFill>
                <a:schemeClr val="tx1">
                  <a:lumMod val="65000"/>
                  <a:lumOff val="35000"/>
                </a:schemeClr>
              </a:solidFill>
              <a:latin typeface="Fira Sans" panose="020B0503050000020004" pitchFamily="34" charset="0"/>
            </a:endParaRPr>
          </a:p>
          <a:p>
            <a:pPr marL="0" indent="0" algn="just">
              <a:lnSpc>
                <a:spcPct val="120000"/>
              </a:lnSpc>
              <a:buNone/>
            </a:pPr>
            <a:r>
              <a:rPr lang="vi-VN" sz="1600" dirty="0" smtClean="0">
                <a:solidFill>
                  <a:schemeClr val="tx1">
                    <a:lumMod val="65000"/>
                    <a:lumOff val="35000"/>
                  </a:schemeClr>
                </a:solidFill>
                <a:latin typeface="Fira Sans" panose="020B0503050000020004" pitchFamily="34" charset="0"/>
              </a:rPr>
              <a:t>Thường </a:t>
            </a:r>
            <a:r>
              <a:rPr lang="vi-VN" sz="1600" dirty="0">
                <a:solidFill>
                  <a:schemeClr val="tx1">
                    <a:lumMod val="65000"/>
                    <a:lumOff val="35000"/>
                  </a:schemeClr>
                </a:solidFill>
                <a:latin typeface="Fira Sans" panose="020B0503050000020004" pitchFamily="34" charset="0"/>
              </a:rPr>
              <a:t>xuyên mất ngủ, căng thẳng, Stress, lạm dụng thuốc lá, bia rượu, ít luyện tập thể dục thể thao… cơ thể tích tụ nhiều độc tố, nếu không Detox thì sẽ làm cơ thể lại bị mệt mỏi, căng thẳng, mất ngủ, cứ thế thành vòng xoắn, độc tố trong cơ thể ngày tích lũy nhiều hơn, do vậy cần được làm sạch cơ </a:t>
            </a:r>
            <a:r>
              <a:rPr lang="vi-VN" sz="1600" dirty="0" smtClean="0">
                <a:solidFill>
                  <a:schemeClr val="tx1">
                    <a:lumMod val="65000"/>
                    <a:lumOff val="35000"/>
                  </a:schemeClr>
                </a:solidFill>
                <a:latin typeface="Fira Sans" panose="020B0503050000020004" pitchFamily="34" charset="0"/>
              </a:rPr>
              <a:t>thể.</a:t>
            </a:r>
            <a:endParaRPr lang="en-US" sz="1600" dirty="0" smtClean="0">
              <a:solidFill>
                <a:schemeClr val="tx1">
                  <a:lumMod val="65000"/>
                  <a:lumOff val="35000"/>
                </a:schemeClr>
              </a:solidFill>
              <a:latin typeface="Fira Sans" panose="020B0503050000020004" pitchFamily="34" charset="0"/>
            </a:endParaRPr>
          </a:p>
          <a:p>
            <a:pPr marL="0" indent="0" algn="just">
              <a:lnSpc>
                <a:spcPct val="120000"/>
              </a:lnSpc>
              <a:buNone/>
            </a:pPr>
            <a:r>
              <a:rPr lang="vi-VN" sz="1600" dirty="0" smtClean="0">
                <a:solidFill>
                  <a:schemeClr val="tx1">
                    <a:lumMod val="65000"/>
                    <a:lumOff val="35000"/>
                  </a:schemeClr>
                </a:solidFill>
                <a:latin typeface="Fira Sans" panose="020B0503050000020004" pitchFamily="34" charset="0"/>
              </a:rPr>
              <a:t>Sản </a:t>
            </a:r>
            <a:r>
              <a:rPr lang="vi-VN" sz="1600" dirty="0">
                <a:solidFill>
                  <a:schemeClr val="tx1">
                    <a:lumMod val="65000"/>
                    <a:lumOff val="35000"/>
                  </a:schemeClr>
                </a:solidFill>
                <a:latin typeface="Fira Sans" panose="020B0503050000020004" pitchFamily="34" charset="0"/>
              </a:rPr>
              <a:t>phẩm Detoxmun - phương pháp giải độc KÉP với thành phần: Delta – Immune, tăng cường miễn dịch, L - Carnitine fumarate là Acid amin cân bằng năng lượng, giúp gan thêm năng lượng hoạt động khi gan đang quá tải độc tố, đồng thời, Acid alpha Lipoic kích thích gan sản xuất </a:t>
            </a:r>
            <a:r>
              <a:rPr lang="vi-VN" sz="1600" dirty="0" smtClean="0">
                <a:solidFill>
                  <a:schemeClr val="tx1">
                    <a:lumMod val="65000"/>
                    <a:lumOff val="35000"/>
                  </a:schemeClr>
                </a:solidFill>
                <a:latin typeface="Fira Sans" panose="020B0503050000020004" pitchFamily="34" charset="0"/>
              </a:rPr>
              <a:t>Glutathion</a:t>
            </a:r>
            <a:r>
              <a:rPr lang="en-US" sz="1600" dirty="0" smtClean="0">
                <a:solidFill>
                  <a:schemeClr val="tx1">
                    <a:lumMod val="65000"/>
                    <a:lumOff val="35000"/>
                  </a:schemeClr>
                </a:solidFill>
                <a:latin typeface="Fira Sans" panose="020B0503050000020004" pitchFamily="34" charset="0"/>
              </a:rPr>
              <a:t>.</a:t>
            </a:r>
            <a:endParaRPr lang="en-US" sz="1600" dirty="0" smtClean="0">
              <a:solidFill>
                <a:schemeClr val="tx1">
                  <a:lumMod val="65000"/>
                  <a:lumOff val="35000"/>
                </a:schemeClr>
              </a:solidFill>
              <a:latin typeface="Fira Sans" panose="020B0503050000020004" pitchFamily="34" charset="0"/>
            </a:endParaRPr>
          </a:p>
          <a:p>
            <a:pPr marL="0" indent="0" algn="just">
              <a:lnSpc>
                <a:spcPct val="120000"/>
              </a:lnSpc>
              <a:buNone/>
            </a:pPr>
            <a:r>
              <a:rPr lang="en-US" sz="1600" dirty="0" smtClean="0">
                <a:solidFill>
                  <a:schemeClr val="tx1">
                    <a:lumMod val="65000"/>
                    <a:lumOff val="35000"/>
                  </a:schemeClr>
                </a:solidFill>
                <a:latin typeface="Fira Sans" panose="020B0503050000020004" pitchFamily="34" charset="0"/>
              </a:rPr>
              <a:t>C</a:t>
            </a:r>
            <a:r>
              <a:rPr lang="vi-VN" sz="1600" dirty="0" smtClean="0">
                <a:solidFill>
                  <a:schemeClr val="tx1">
                    <a:lumMod val="65000"/>
                    <a:lumOff val="35000"/>
                  </a:schemeClr>
                </a:solidFill>
                <a:latin typeface="Fira Sans" panose="020B0503050000020004" pitchFamily="34" charset="0"/>
              </a:rPr>
              <a:t>hất </a:t>
            </a:r>
            <a:r>
              <a:rPr lang="vi-VN" sz="1600" dirty="0">
                <a:solidFill>
                  <a:schemeClr val="tx1">
                    <a:lumMod val="65000"/>
                    <a:lumOff val="35000"/>
                  </a:schemeClr>
                </a:solidFill>
                <a:latin typeface="Fira Sans" panose="020B0503050000020004" pitchFamily="34" charset="0"/>
              </a:rPr>
              <a:t>chống oxy hóa mạnh, giúp gan biến chất độc nhiều thành chất độc ít và thải độc ra ngoài, đồng thời trung hòa các gốc tự do độc hại trong quá trình chuyển hóa, để bảo vệ tế bào (Phương pháp giải độc KÉP). Phối hợp với Thổ phục linh có tác dụng thanh nhiệt, giải độc mạnh hỗ trợ cho gan. Khi gan và tế bào sạch, cơ thể sạch sẽ, tinh thần phấn chấn giúp ăn ngủ ngon, mắt sáng và có làn da đẹp.</a:t>
            </a:r>
            <a:endParaRPr lang="vi-VN" sz="16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TƯ VẤN SẢN PHẨM VNL ĐỂ HỖ TRỢ </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8239" y="1916935"/>
            <a:ext cx="4820194" cy="418011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02114" y="1155987"/>
            <a:ext cx="6095761" cy="550343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1600" b="1" u="sng" dirty="0" smtClean="0">
                <a:solidFill>
                  <a:schemeClr val="tx1">
                    <a:lumMod val="65000"/>
                    <a:lumOff val="35000"/>
                  </a:schemeClr>
                </a:solidFill>
                <a:latin typeface="Fira Sans" panose="020B0503050000020004" pitchFamily="34" charset="0"/>
              </a:rPr>
              <a:t>2.GENECEL: </a:t>
            </a:r>
            <a:endParaRPr lang="vi-VN" sz="1600" b="1" u="sng" dirty="0">
              <a:solidFill>
                <a:schemeClr val="tx1">
                  <a:lumMod val="65000"/>
                  <a:lumOff val="35000"/>
                </a:schemeClr>
              </a:solidFill>
              <a:latin typeface="Fira Sans" panose="020B0503050000020004" pitchFamily="34" charset="0"/>
            </a:endParaRPr>
          </a:p>
          <a:p>
            <a:pPr marL="0" indent="0" algn="just">
              <a:lnSpc>
                <a:spcPct val="120000"/>
              </a:lnSpc>
              <a:buNone/>
            </a:pPr>
            <a:r>
              <a:rPr lang="vi-VN" sz="1600" dirty="0">
                <a:solidFill>
                  <a:schemeClr val="tx1">
                    <a:lumMod val="65000"/>
                    <a:lumOff val="35000"/>
                  </a:schemeClr>
                </a:solidFill>
                <a:latin typeface="Fira Sans" panose="020B0503050000020004" pitchFamily="34" charset="0"/>
              </a:rPr>
              <a:t>Do thực phẩm không an toàn, lối sống chưa lành mạnh, môi trường sống ô nhiễm, mắc các bệnh mãn tính, béo phì, tuổi cao…nên độc tố nhiều, ảnh hưởng đến hệ </a:t>
            </a:r>
            <a:r>
              <a:rPr lang="vi-VN" sz="1600" dirty="0" smtClean="0">
                <a:solidFill>
                  <a:schemeClr val="tx1">
                    <a:lumMod val="65000"/>
                    <a:lumOff val="35000"/>
                  </a:schemeClr>
                </a:solidFill>
                <a:latin typeface="Fira Sans" panose="020B0503050000020004" pitchFamily="34" charset="0"/>
              </a:rPr>
              <a:t>MD.</a:t>
            </a:r>
            <a:endParaRPr lang="en-US" sz="1600" dirty="0" smtClean="0">
              <a:solidFill>
                <a:schemeClr val="tx1">
                  <a:lumMod val="65000"/>
                  <a:lumOff val="35000"/>
                </a:schemeClr>
              </a:solidFill>
              <a:latin typeface="Fira Sans" panose="020B0503050000020004" pitchFamily="34" charset="0"/>
            </a:endParaRPr>
          </a:p>
          <a:p>
            <a:pPr marL="0" indent="0" algn="just">
              <a:lnSpc>
                <a:spcPct val="120000"/>
              </a:lnSpc>
              <a:buNone/>
            </a:pPr>
            <a:r>
              <a:rPr lang="vi-VN" sz="1600" dirty="0" smtClean="0">
                <a:solidFill>
                  <a:schemeClr val="tx1">
                    <a:lumMod val="65000"/>
                    <a:lumOff val="35000"/>
                  </a:schemeClr>
                </a:solidFill>
                <a:latin typeface="Fira Sans" panose="020B0503050000020004" pitchFamily="34" charset="0"/>
              </a:rPr>
              <a:t>Sản </a:t>
            </a:r>
            <a:r>
              <a:rPr lang="vi-VN" sz="1600" dirty="0">
                <a:solidFill>
                  <a:schemeClr val="tx1">
                    <a:lumMod val="65000"/>
                    <a:lumOff val="35000"/>
                  </a:schemeClr>
                </a:solidFill>
                <a:latin typeface="Fira Sans" panose="020B0503050000020004" pitchFamily="34" charset="0"/>
              </a:rPr>
              <a:t>phẩm Genecel có thành phần Delta - Immune, tăng cường MD phối hợp Bạch thược (chống viêm, giảm đau, điều hòa MD - tăng SX TB Lympho T và kháng thể), Linh chi (bổ thận) hoạt hóa đại thực bào làm tăng hiệu lực chống u, chống nhiễm khuẩn và chống viêm. Khổ sâm (Alkaloide, Tanin, Flavonoide kháng khuẩn nhất là VK đường ruột, hạ đường huyết, kháng tế bào UT), Chiết xuất Pine Bark (Pycnogenol - AO gấp 50 - 100 lần vitamin E, bất hoạt và trung hòa gốc tự do, tái tạo và kéo dài độ bền của các vitamin C và E), Taurin (Acide amin tự do nhiều trong hệ thần TK TW giúp cho sự phát triển của mắt và não), Acid Alpha Lipoic (kích thích gan SX: Glutathione - AO, trung hòa FR, bảo vệ TB và cơ thể, giảm thiểu nguy cơ u bướu do tác nhân oxy hóa</a:t>
            </a:r>
            <a:r>
              <a:rPr lang="vi-VN" sz="1600" dirty="0" smtClean="0">
                <a:solidFill>
                  <a:schemeClr val="tx1">
                    <a:lumMod val="65000"/>
                    <a:lumOff val="35000"/>
                  </a:schemeClr>
                </a:solidFill>
                <a:latin typeface="Fira Sans" panose="020B0503050000020004" pitchFamily="34" charset="0"/>
              </a:rPr>
              <a:t>.</a:t>
            </a:r>
            <a:endParaRPr lang="vi-VN" sz="16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TƯ VẤN SẢN PHẨM VNL ĐỂ HỖ TRỢ </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05375" y="1902306"/>
            <a:ext cx="4985922" cy="423457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02115" y="1815420"/>
            <a:ext cx="5589524" cy="450803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2000" b="1" u="sng" dirty="0" smtClean="0">
                <a:solidFill>
                  <a:schemeClr val="tx1">
                    <a:lumMod val="65000"/>
                    <a:lumOff val="35000"/>
                  </a:schemeClr>
                </a:solidFill>
                <a:latin typeface="Fira Sans" panose="020B0503050000020004" pitchFamily="34" charset="0"/>
              </a:rPr>
              <a:t>3.</a:t>
            </a:r>
            <a:r>
              <a:rPr lang="en-US" sz="2000" b="1" u="sng" dirty="0" smtClean="0">
                <a:solidFill>
                  <a:schemeClr val="tx1">
                    <a:lumMod val="65000"/>
                    <a:lumOff val="35000"/>
                  </a:schemeClr>
                </a:solidFill>
                <a:latin typeface="Fira Sans" panose="020B0503050000020004" pitchFamily="34" charset="0"/>
              </a:rPr>
              <a:t> </a:t>
            </a:r>
            <a:r>
              <a:rPr lang="vi-VN" sz="2000" b="1" u="sng" dirty="0" smtClean="0">
                <a:solidFill>
                  <a:schemeClr val="tx1">
                    <a:lumMod val="65000"/>
                    <a:lumOff val="35000"/>
                  </a:schemeClr>
                </a:solidFill>
                <a:latin typeface="Fira Sans" panose="020B0503050000020004" pitchFamily="34" charset="0"/>
              </a:rPr>
              <a:t>LACTTOCOL:</a:t>
            </a:r>
            <a:endParaRPr lang="vi-VN" sz="2000" b="1" u="sng" dirty="0">
              <a:solidFill>
                <a:schemeClr val="tx1">
                  <a:lumMod val="65000"/>
                  <a:lumOff val="35000"/>
                </a:schemeClr>
              </a:solidFill>
              <a:latin typeface="Fira Sans" panose="020B0503050000020004" pitchFamily="34" charset="0"/>
            </a:endParaRPr>
          </a:p>
          <a:p>
            <a:pPr marL="0" indent="0" algn="just">
              <a:lnSpc>
                <a:spcPct val="120000"/>
              </a:lnSpc>
              <a:buNone/>
            </a:pPr>
            <a:r>
              <a:rPr lang="vi-VN" sz="2000" dirty="0">
                <a:solidFill>
                  <a:schemeClr val="tx1">
                    <a:lumMod val="65000"/>
                    <a:lumOff val="35000"/>
                  </a:schemeClr>
                </a:solidFill>
                <a:latin typeface="Fira Sans" panose="020B0503050000020004" pitchFamily="34" charset="0"/>
              </a:rPr>
              <a:t>Theo lý luận YHCT ngũ hành tương sinh tương khắc thì Can khắc Tỳ,khi cơ thể sử dụn sp để đào thải độc tố trong Gan thì sẽ ảnh hưởng đến dạ dày và hệ vi khuẩn đường ruột, vì thế cần  bổ sung SP Lacttocol: có chứa Delta Immune bổ sung lợi khuẩn có trong đường ruột, cùng với Bạch truật, Phục linh: Hỗ trợ điều trị, bảo vệ niêm mạc đường tiêu hóa - kiện Tỳ vị giúp chức năng vận hóa của Tỳ Vị, hấp thu các chất dinh dưỡng tốt hơn. </a:t>
            </a:r>
            <a:endParaRPr lang="vi-VN" sz="20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TƯ VẤN SẢN PHẨM VNL ĐỂ HỖ TRỢ </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17614" y="1960040"/>
            <a:ext cx="4951844" cy="421879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02115" y="2218434"/>
            <a:ext cx="5589524" cy="35391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2000" b="1" u="sng" dirty="0">
                <a:solidFill>
                  <a:schemeClr val="tx1">
                    <a:lumMod val="65000"/>
                    <a:lumOff val="35000"/>
                  </a:schemeClr>
                </a:solidFill>
                <a:latin typeface="Fira Sans" panose="020B0503050000020004" pitchFamily="34" charset="0"/>
              </a:rPr>
              <a:t>4</a:t>
            </a:r>
            <a:r>
              <a:rPr lang="vi-VN" sz="2000" b="1" u="sng" dirty="0" smtClean="0">
                <a:solidFill>
                  <a:schemeClr val="tx1">
                    <a:lumMod val="65000"/>
                    <a:lumOff val="35000"/>
                  </a:schemeClr>
                </a:solidFill>
                <a:latin typeface="Fira Sans" panose="020B0503050000020004" pitchFamily="34" charset="0"/>
              </a:rPr>
              <a:t>.</a:t>
            </a:r>
            <a:r>
              <a:rPr lang="en-US" sz="2000" b="1" u="sng" dirty="0" smtClean="0">
                <a:solidFill>
                  <a:schemeClr val="tx1">
                    <a:lumMod val="65000"/>
                    <a:lumOff val="35000"/>
                  </a:schemeClr>
                </a:solidFill>
                <a:latin typeface="Fira Sans" panose="020B0503050000020004" pitchFamily="34" charset="0"/>
              </a:rPr>
              <a:t> </a:t>
            </a:r>
            <a:r>
              <a:rPr lang="vi-VN" sz="2000" b="1" u="sng" dirty="0" smtClean="0">
                <a:solidFill>
                  <a:schemeClr val="tx1">
                    <a:lumMod val="65000"/>
                    <a:lumOff val="35000"/>
                  </a:schemeClr>
                </a:solidFill>
                <a:latin typeface="Fira Sans" panose="020B0503050000020004" pitchFamily="34" charset="0"/>
              </a:rPr>
              <a:t>VHEALTH:</a:t>
            </a:r>
            <a:endParaRPr lang="vi-VN" sz="2000" b="1" u="sng" dirty="0">
              <a:solidFill>
                <a:schemeClr val="tx1">
                  <a:lumMod val="65000"/>
                  <a:lumOff val="35000"/>
                </a:schemeClr>
              </a:solidFill>
              <a:latin typeface="Fira Sans" panose="020B0503050000020004" pitchFamily="34" charset="0"/>
            </a:endParaRPr>
          </a:p>
          <a:p>
            <a:pPr marL="0" indent="0" algn="just">
              <a:lnSpc>
                <a:spcPct val="120000"/>
              </a:lnSpc>
              <a:buNone/>
            </a:pPr>
            <a:r>
              <a:rPr lang="vi-VN" sz="2000" dirty="0">
                <a:solidFill>
                  <a:schemeClr val="tx1">
                    <a:lumMod val="65000"/>
                    <a:lumOff val="35000"/>
                  </a:schemeClr>
                </a:solidFill>
                <a:latin typeface="Fira Sans" panose="020B0503050000020004" pitchFamily="34" charset="0"/>
              </a:rPr>
              <a:t>Đồng thời dùng thêm sản phẩm Vhealth có thành phần như Hoàng kỳ, Đảng sâm, Nhân sâm, Vitamin nhóm B, Kẽm…bổ Tỳ khí, kích thích tiêu hóa, tăng cường hoạt động của các lợi khuẩn có trong đường ruột, điều hòa hệ miễn dịch, giúp thải độc qua đường tiêu hóa, hạn chế tình trạng rối loạn chuyển hóa.</a:t>
            </a:r>
            <a:endParaRPr lang="vi-VN" sz="20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TƯ VẤN SẢN PHẨM VNL ĐỂ HỖ TRỢ </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1" name="Picture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540500" y="1799084"/>
            <a:ext cx="5189682" cy="437787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388745" y="1517710"/>
            <a:ext cx="5476346" cy="494062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000" dirty="0">
                <a:solidFill>
                  <a:schemeClr val="tx1">
                    <a:lumMod val="65000"/>
                    <a:lumOff val="35000"/>
                  </a:schemeClr>
                </a:solidFill>
                <a:latin typeface="Fira Sans" panose="020B0503050000020004" pitchFamily="34" charset="0"/>
              </a:rPr>
              <a:t>Lộ trình đào thải độc tố: Sử dụng liên tục trong vòng 3 </a:t>
            </a:r>
            <a:r>
              <a:rPr lang="vi-VN" sz="2000" dirty="0" smtClean="0">
                <a:solidFill>
                  <a:schemeClr val="tx1">
                    <a:lumMod val="65000"/>
                    <a:lumOff val="35000"/>
                  </a:schemeClr>
                </a:solidFill>
                <a:latin typeface="Fira Sans" panose="020B0503050000020004" pitchFamily="34" charset="0"/>
              </a:rPr>
              <a:t>tháng</a:t>
            </a:r>
            <a:r>
              <a:rPr lang="en-US" sz="2000" dirty="0" smtClean="0">
                <a:solidFill>
                  <a:schemeClr val="tx1">
                    <a:lumMod val="65000"/>
                    <a:lumOff val="35000"/>
                  </a:schemeClr>
                </a:solidFill>
                <a:latin typeface="Fira Sans" panose="020B0503050000020004" pitchFamily="34" charset="0"/>
              </a:rPr>
              <a:t>.</a:t>
            </a:r>
            <a:r>
              <a:rPr lang="vi-VN" sz="2000" dirty="0" smtClean="0">
                <a:solidFill>
                  <a:schemeClr val="tx1">
                    <a:lumMod val="65000"/>
                    <a:lumOff val="35000"/>
                  </a:schemeClr>
                </a:solidFill>
                <a:latin typeface="Fira Sans" panose="020B0503050000020004" pitchFamily="34" charset="0"/>
              </a:rPr>
              <a:t> </a:t>
            </a:r>
            <a:endParaRPr lang="vi-VN" sz="2000" dirty="0">
              <a:solidFill>
                <a:schemeClr val="tx1">
                  <a:lumMod val="65000"/>
                  <a:lumOff val="35000"/>
                </a:schemeClr>
              </a:solidFill>
              <a:latin typeface="Fira Sans" panose="020B0503050000020004" pitchFamily="34" charset="0"/>
            </a:endParaRPr>
          </a:p>
          <a:p>
            <a:pPr algn="just">
              <a:lnSpc>
                <a:spcPct val="120000"/>
              </a:lnSpc>
            </a:pPr>
            <a:r>
              <a:rPr lang="vi-VN" sz="2000" dirty="0">
                <a:solidFill>
                  <a:schemeClr val="tx1">
                    <a:lumMod val="65000"/>
                    <a:lumOff val="35000"/>
                  </a:schemeClr>
                </a:solidFill>
                <a:latin typeface="Fira Sans" panose="020B0503050000020004" pitchFamily="34" charset="0"/>
              </a:rPr>
              <a:t>Tháng đầu tiên: Đào thải độc tố, tăng cường miễn dịch, bữa ăn năng lượng thấp. </a:t>
            </a:r>
            <a:endParaRPr lang="vi-VN" sz="2000" dirty="0">
              <a:solidFill>
                <a:schemeClr val="tx1">
                  <a:lumMod val="65000"/>
                  <a:lumOff val="35000"/>
                </a:schemeClr>
              </a:solidFill>
              <a:latin typeface="Fira Sans" panose="020B0503050000020004" pitchFamily="34" charset="0"/>
            </a:endParaRPr>
          </a:p>
          <a:p>
            <a:pPr algn="just">
              <a:lnSpc>
                <a:spcPct val="120000"/>
              </a:lnSpc>
            </a:pPr>
            <a:r>
              <a:rPr lang="vi-VN" sz="2000" dirty="0">
                <a:solidFill>
                  <a:schemeClr val="tx1">
                    <a:lumMod val="65000"/>
                    <a:lumOff val="35000"/>
                  </a:schemeClr>
                </a:solidFill>
                <a:latin typeface="Fira Sans" panose="020B0503050000020004" pitchFamily="34" charset="0"/>
              </a:rPr>
              <a:t> Tháng thứ hai: Đào thải độc tố, bữa ăn năng lượng thấp, tăng cường miễn dịch, giảm tình trạng rối loạn chuyển hóa (giảm mỡ máu xấu).</a:t>
            </a:r>
            <a:endParaRPr lang="vi-VN" sz="2000" dirty="0">
              <a:solidFill>
                <a:schemeClr val="tx1">
                  <a:lumMod val="65000"/>
                  <a:lumOff val="35000"/>
                </a:schemeClr>
              </a:solidFill>
              <a:latin typeface="Fira Sans" panose="020B0503050000020004" pitchFamily="34" charset="0"/>
            </a:endParaRPr>
          </a:p>
          <a:p>
            <a:pPr algn="just">
              <a:lnSpc>
                <a:spcPct val="120000"/>
              </a:lnSpc>
            </a:pPr>
            <a:r>
              <a:rPr lang="vi-VN" sz="2000" dirty="0">
                <a:solidFill>
                  <a:schemeClr val="tx1">
                    <a:lumMod val="65000"/>
                    <a:lumOff val="35000"/>
                  </a:schemeClr>
                </a:solidFill>
                <a:latin typeface="Fira Sans" panose="020B0503050000020004" pitchFamily="34" charset="0"/>
              </a:rPr>
              <a:t>Tháng thứ ba: Đào thải độc tố, tăng cường miễn dịch, bữa ăn năng lượng thấp, giảm tình trạng rối loạn chuyển hóa (giảm mỡ máu xấu).</a:t>
            </a:r>
            <a:endParaRPr lang="vi-VN" sz="2000" dirty="0">
              <a:solidFill>
                <a:schemeClr val="tx1">
                  <a:lumMod val="65000"/>
                  <a:lumOff val="35000"/>
                </a:schemeClr>
              </a:solidFill>
              <a:latin typeface="Fira Sans" panose="020B0503050000020004" pitchFamily="34" charset="0"/>
            </a:endParaRPr>
          </a:p>
          <a:p>
            <a:pPr algn="just">
              <a:lnSpc>
                <a:spcPct val="120000"/>
              </a:lnSpc>
            </a:pPr>
            <a:endParaRPr lang="vi-VN" sz="20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LỘ TRÌNH SỬ DỤNG</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Picture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66236" y="1680590"/>
            <a:ext cx="5054600" cy="461486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280234" y="1296037"/>
            <a:ext cx="5804656" cy="53449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1800" dirty="0" smtClean="0">
                <a:solidFill>
                  <a:schemeClr val="tx1">
                    <a:lumMod val="65000"/>
                    <a:lumOff val="35000"/>
                  </a:schemeClr>
                </a:solidFill>
                <a:latin typeface="Fira Sans" panose="020B0503050000020004" pitchFamily="34" charset="0"/>
              </a:rPr>
              <a:t>THÁNG 1:</a:t>
            </a:r>
            <a:r>
              <a:rPr lang="en-US" sz="1800" dirty="0" smtClean="0">
                <a:solidFill>
                  <a:schemeClr val="tx1">
                    <a:lumMod val="65000"/>
                    <a:lumOff val="35000"/>
                  </a:schemeClr>
                </a:solidFill>
                <a:latin typeface="Fira Sans" panose="020B0503050000020004" pitchFamily="34" charset="0"/>
              </a:rPr>
              <a:t> </a:t>
            </a:r>
            <a:r>
              <a:rPr lang="vi-VN" sz="1800" dirty="0" smtClean="0">
                <a:solidFill>
                  <a:schemeClr val="tx1">
                    <a:lumMod val="65000"/>
                    <a:lumOff val="35000"/>
                  </a:schemeClr>
                </a:solidFill>
                <a:latin typeface="Fira Sans" panose="020B0503050000020004" pitchFamily="34" charset="0"/>
              </a:rPr>
              <a:t>10 </a:t>
            </a:r>
            <a:r>
              <a:rPr lang="vi-VN" sz="1800" dirty="0">
                <a:solidFill>
                  <a:schemeClr val="tx1">
                    <a:lumMod val="65000"/>
                    <a:lumOff val="35000"/>
                  </a:schemeClr>
                </a:solidFill>
                <a:latin typeface="Fira Sans" panose="020B0503050000020004" pitchFamily="34" charset="0"/>
              </a:rPr>
              <a:t>NGÀY ĐẦU TIÊN DÙNG DETOX </a:t>
            </a:r>
            <a:r>
              <a:rPr lang="vi-VN" sz="1800" dirty="0" smtClean="0">
                <a:solidFill>
                  <a:schemeClr val="tx1">
                    <a:lumMod val="65000"/>
                    <a:lumOff val="35000"/>
                  </a:schemeClr>
                </a:solidFill>
                <a:latin typeface="Fira Sans" panose="020B0503050000020004" pitchFamily="34" charset="0"/>
              </a:rPr>
              <a:t>(ngày </a:t>
            </a:r>
            <a:r>
              <a:rPr lang="vi-VN" sz="1800" dirty="0">
                <a:solidFill>
                  <a:schemeClr val="tx1">
                    <a:lumMod val="65000"/>
                    <a:lumOff val="35000"/>
                  </a:schemeClr>
                </a:solidFill>
                <a:latin typeface="Fira Sans" panose="020B0503050000020004" pitchFamily="34" charset="0"/>
              </a:rPr>
              <a:t>3 lần, sáng 2 viên, trưa 2 viên, tối </a:t>
            </a:r>
            <a:r>
              <a:rPr lang="en-US" altLang="vi-VN" sz="1800" dirty="0">
                <a:solidFill>
                  <a:schemeClr val="tx1">
                    <a:lumMod val="65000"/>
                    <a:lumOff val="35000"/>
                  </a:schemeClr>
                </a:solidFill>
                <a:latin typeface="Fira Sans" panose="020B0503050000020004" pitchFamily="34" charset="0"/>
              </a:rPr>
              <a:t>2</a:t>
            </a:r>
            <a:r>
              <a:rPr lang="vi-VN" sz="1800" dirty="0">
                <a:solidFill>
                  <a:schemeClr val="tx1">
                    <a:lumMod val="65000"/>
                    <a:lumOff val="35000"/>
                  </a:schemeClr>
                </a:solidFill>
                <a:latin typeface="Fira Sans" panose="020B0503050000020004" pitchFamily="34" charset="0"/>
              </a:rPr>
              <a:t> viên) không uống cùng sản phẩm dạng viên khác và phải uống nhiều </a:t>
            </a:r>
            <a:r>
              <a:rPr lang="vi-VN" sz="1800" dirty="0" smtClean="0">
                <a:solidFill>
                  <a:schemeClr val="tx1">
                    <a:lumMod val="65000"/>
                    <a:lumOff val="35000"/>
                  </a:schemeClr>
                </a:solidFill>
                <a:latin typeface="Fira Sans" panose="020B0503050000020004" pitchFamily="34" charset="0"/>
              </a:rPr>
              <a:t>nước</a:t>
            </a:r>
            <a:r>
              <a:rPr lang="en-US" sz="1800" dirty="0" smtClean="0">
                <a:solidFill>
                  <a:schemeClr val="tx1">
                    <a:lumMod val="65000"/>
                    <a:lumOff val="35000"/>
                  </a:schemeClr>
                </a:solidFill>
                <a:latin typeface="Fira Sans" panose="020B0503050000020004" pitchFamily="34" charset="0"/>
              </a:rPr>
              <a:t>. </a:t>
            </a:r>
            <a:r>
              <a:rPr lang="vi-VN" sz="1800" b="1" dirty="0" smtClean="0">
                <a:solidFill>
                  <a:schemeClr val="tx1">
                    <a:lumMod val="65000"/>
                    <a:lumOff val="35000"/>
                  </a:schemeClr>
                </a:solidFill>
                <a:latin typeface="Fira Sans" panose="020B0503050000020004" pitchFamily="34" charset="0"/>
              </a:rPr>
              <a:t>Ngày </a:t>
            </a:r>
            <a:r>
              <a:rPr lang="vi-VN" sz="1800" b="1" dirty="0">
                <a:solidFill>
                  <a:schemeClr val="tx1">
                    <a:lumMod val="65000"/>
                    <a:lumOff val="35000"/>
                  </a:schemeClr>
                </a:solidFill>
                <a:latin typeface="Fira Sans" panose="020B0503050000020004" pitchFamily="34" charset="0"/>
              </a:rPr>
              <a:t>thứ 11 đến ngày 30</a:t>
            </a:r>
            <a:r>
              <a:rPr lang="vi-VN" sz="1800" dirty="0">
                <a:solidFill>
                  <a:schemeClr val="tx1">
                    <a:lumMod val="65000"/>
                    <a:lumOff val="35000"/>
                  </a:schemeClr>
                </a:solidFill>
                <a:latin typeface="Fira Sans" panose="020B0503050000020004" pitchFamily="34" charset="0"/>
              </a:rPr>
              <a:t> trong tháng dùng theo liệu trình </a:t>
            </a:r>
            <a:r>
              <a:rPr lang="vi-VN" sz="1800" dirty="0" smtClean="0">
                <a:solidFill>
                  <a:schemeClr val="tx1">
                    <a:lumMod val="65000"/>
                    <a:lumOff val="35000"/>
                  </a:schemeClr>
                </a:solidFill>
                <a:latin typeface="Fira Sans" panose="020B0503050000020004" pitchFamily="34" charset="0"/>
              </a:rPr>
              <a:t>sau</a:t>
            </a:r>
            <a:r>
              <a:rPr lang="en-US" sz="1800" dirty="0" smtClean="0">
                <a:solidFill>
                  <a:schemeClr val="tx1">
                    <a:lumMod val="65000"/>
                    <a:lumOff val="35000"/>
                  </a:schemeClr>
                </a:solidFill>
                <a:latin typeface="Fira Sans" panose="020B0503050000020004" pitchFamily="34" charset="0"/>
              </a:rPr>
              <a:t>. </a:t>
            </a:r>
            <a:r>
              <a:rPr lang="vi-VN" sz="1800" dirty="0" smtClean="0">
                <a:solidFill>
                  <a:schemeClr val="tx1">
                    <a:lumMod val="65000"/>
                    <a:lumOff val="35000"/>
                  </a:schemeClr>
                </a:solidFill>
                <a:latin typeface="Fira Sans" panose="020B0503050000020004" pitchFamily="34" charset="0"/>
              </a:rPr>
              <a:t>Genecel </a:t>
            </a:r>
            <a:r>
              <a:rPr lang="vi-VN" sz="1800" dirty="0">
                <a:solidFill>
                  <a:schemeClr val="tx1">
                    <a:lumMod val="65000"/>
                    <a:lumOff val="35000"/>
                  </a:schemeClr>
                </a:solidFill>
                <a:latin typeface="Fira Sans" panose="020B0503050000020004" pitchFamily="34" charset="0"/>
              </a:rPr>
              <a:t>ngày uống 3 lần,mỗi lần 2 viên (sáng trưa chiều</a:t>
            </a:r>
            <a:r>
              <a:rPr lang="vi-VN" sz="1800" dirty="0" smtClean="0">
                <a:solidFill>
                  <a:schemeClr val="tx1">
                    <a:lumMod val="65000"/>
                    <a:lumOff val="35000"/>
                  </a:schemeClr>
                </a:solidFill>
                <a:latin typeface="Fira Sans" panose="020B0503050000020004" pitchFamily="34" charset="0"/>
              </a:rPr>
              <a:t>)</a:t>
            </a:r>
            <a:r>
              <a:rPr lang="en-US" sz="1800" dirty="0" smtClean="0">
                <a:solidFill>
                  <a:schemeClr val="tx1">
                    <a:lumMod val="65000"/>
                    <a:lumOff val="35000"/>
                  </a:schemeClr>
                </a:solidFill>
                <a:latin typeface="Fira Sans" panose="020B0503050000020004" pitchFamily="34" charset="0"/>
              </a:rPr>
              <a:t>.</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Lacttocol </a:t>
            </a:r>
            <a:r>
              <a:rPr lang="vi-VN" sz="1800" dirty="0">
                <a:solidFill>
                  <a:schemeClr val="tx1">
                    <a:lumMod val="65000"/>
                    <a:lumOff val="35000"/>
                  </a:schemeClr>
                </a:solidFill>
                <a:latin typeface="Fira Sans" panose="020B0503050000020004" pitchFamily="34" charset="0"/>
              </a:rPr>
              <a:t>ngày uống 3 lần,mỗi lần 2 </a:t>
            </a:r>
            <a:r>
              <a:rPr lang="vi-VN" sz="1800" dirty="0" smtClean="0">
                <a:solidFill>
                  <a:schemeClr val="tx1">
                    <a:lumMod val="65000"/>
                    <a:lumOff val="35000"/>
                  </a:schemeClr>
                </a:solidFill>
                <a:latin typeface="Fira Sans" panose="020B0503050000020004" pitchFamily="34" charset="0"/>
              </a:rPr>
              <a:t>viên</a:t>
            </a:r>
            <a:r>
              <a:rPr lang="en-US" sz="1800" dirty="0" smtClean="0">
                <a:solidFill>
                  <a:schemeClr val="tx1">
                    <a:lumMod val="65000"/>
                    <a:lumOff val="35000"/>
                  </a:schemeClr>
                </a:solidFill>
                <a:latin typeface="Fira Sans" panose="020B0503050000020004" pitchFamily="34" charset="0"/>
              </a:rPr>
              <a:t> </a:t>
            </a:r>
            <a:r>
              <a:rPr lang="vi-VN" sz="1800" dirty="0" smtClean="0">
                <a:solidFill>
                  <a:schemeClr val="tx1">
                    <a:lumMod val="65000"/>
                    <a:lumOff val="35000"/>
                  </a:schemeClr>
                </a:solidFill>
                <a:latin typeface="Fira Sans" panose="020B0503050000020004" pitchFamily="34" charset="0"/>
              </a:rPr>
              <a:t>(sáng </a:t>
            </a:r>
            <a:r>
              <a:rPr lang="vi-VN" sz="1800" dirty="0">
                <a:solidFill>
                  <a:schemeClr val="tx1">
                    <a:lumMod val="65000"/>
                    <a:lumOff val="35000"/>
                  </a:schemeClr>
                </a:solidFill>
                <a:latin typeface="Fira Sans" panose="020B0503050000020004" pitchFamily="34" charset="0"/>
              </a:rPr>
              <a:t>trưa chiều</a:t>
            </a:r>
            <a:r>
              <a:rPr lang="vi-VN" sz="1800" dirty="0" smtClean="0">
                <a:solidFill>
                  <a:schemeClr val="tx1">
                    <a:lumMod val="65000"/>
                    <a:lumOff val="35000"/>
                  </a:schemeClr>
                </a:solidFill>
                <a:latin typeface="Fira Sans" panose="020B0503050000020004" pitchFamily="34" charset="0"/>
              </a:rPr>
              <a:t>)</a:t>
            </a:r>
            <a:r>
              <a:rPr lang="en-US" sz="1800" dirty="0" smtClean="0">
                <a:solidFill>
                  <a:schemeClr val="tx1">
                    <a:lumMod val="65000"/>
                    <a:lumOff val="35000"/>
                  </a:schemeClr>
                </a:solidFill>
                <a:latin typeface="Fira Sans" panose="020B0503050000020004" pitchFamily="34" charset="0"/>
              </a:rPr>
              <a:t>.</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Vhealth:</a:t>
            </a:r>
            <a:r>
              <a:rPr lang="en-US" sz="1800" dirty="0" smtClean="0">
                <a:solidFill>
                  <a:schemeClr val="tx1">
                    <a:lumMod val="65000"/>
                    <a:lumOff val="35000"/>
                  </a:schemeClr>
                </a:solidFill>
                <a:latin typeface="Fira Sans" panose="020B0503050000020004" pitchFamily="34" charset="0"/>
              </a:rPr>
              <a:t> </a:t>
            </a:r>
            <a:r>
              <a:rPr lang="vi-VN" sz="1800" dirty="0" smtClean="0">
                <a:solidFill>
                  <a:schemeClr val="tx1">
                    <a:lumMod val="65000"/>
                    <a:lumOff val="35000"/>
                  </a:schemeClr>
                </a:solidFill>
                <a:latin typeface="Fira Sans" panose="020B0503050000020004" pitchFamily="34" charset="0"/>
              </a:rPr>
              <a:t>ngày </a:t>
            </a:r>
            <a:r>
              <a:rPr lang="vi-VN" sz="1800" dirty="0">
                <a:solidFill>
                  <a:schemeClr val="tx1">
                    <a:lumMod val="65000"/>
                    <a:lumOff val="35000"/>
                  </a:schemeClr>
                </a:solidFill>
                <a:latin typeface="Fira Sans" panose="020B0503050000020004" pitchFamily="34" charset="0"/>
              </a:rPr>
              <a:t>1-2 lần (mỗi lần 1-2 gói)Không uống detox trong gia đoạn này.</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Sau </a:t>
            </a:r>
            <a:r>
              <a:rPr lang="vi-VN" sz="1800" dirty="0">
                <a:solidFill>
                  <a:schemeClr val="tx1">
                    <a:lumMod val="65000"/>
                    <a:lumOff val="35000"/>
                  </a:schemeClr>
                </a:solidFill>
                <a:latin typeface="Fira Sans" panose="020B0503050000020004" pitchFamily="34" charset="0"/>
              </a:rPr>
              <a:t>mỗi liệu trình khuyến nghị nên ngưng 3 đến 5 ngày sau đó tiếp tục dùng đúng liệu trình như tháng 1, nên sử dụng 3 đến 6 tháng để đạt được kết quả tối đa. Sử dụng liên tục trong vòng 3 </a:t>
            </a:r>
            <a:r>
              <a:rPr lang="vi-VN" sz="1800" dirty="0" smtClean="0">
                <a:solidFill>
                  <a:schemeClr val="tx1">
                    <a:lumMod val="65000"/>
                    <a:lumOff val="35000"/>
                  </a:schemeClr>
                </a:solidFill>
                <a:latin typeface="Fira Sans" panose="020B0503050000020004" pitchFamily="34" charset="0"/>
              </a:rPr>
              <a:t>tháng</a:t>
            </a:r>
            <a:r>
              <a:rPr lang="en-US" sz="1800" dirty="0" smtClean="0">
                <a:solidFill>
                  <a:schemeClr val="tx1">
                    <a:lumMod val="65000"/>
                    <a:lumOff val="35000"/>
                  </a:schemeClr>
                </a:solidFill>
                <a:latin typeface="Fira Sans" panose="020B0503050000020004" pitchFamily="34" charset="0"/>
              </a:rPr>
              <a:t>.</a:t>
            </a:r>
            <a:endParaRPr lang="vi-VN" sz="18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LIỀU LƯỢNG SỬ DỤNG</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1" name="Picture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288809" y="2127611"/>
            <a:ext cx="5607930" cy="373748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304147" y="1224980"/>
            <a:ext cx="5804656" cy="534490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1800" b="1" dirty="0" smtClean="0">
                <a:solidFill>
                  <a:schemeClr val="tx1">
                    <a:lumMod val="65000"/>
                    <a:lumOff val="35000"/>
                  </a:schemeClr>
                </a:solidFill>
                <a:latin typeface="Fira Sans" panose="020B0503050000020004" pitchFamily="34" charset="0"/>
              </a:rPr>
              <a:t>Lưu </a:t>
            </a:r>
            <a:r>
              <a:rPr lang="vi-VN" sz="1800" b="1" dirty="0">
                <a:solidFill>
                  <a:schemeClr val="tx1">
                    <a:lumMod val="65000"/>
                    <a:lumOff val="35000"/>
                  </a:schemeClr>
                </a:solidFill>
                <a:latin typeface="Fira Sans" panose="020B0503050000020004" pitchFamily="34" charset="0"/>
              </a:rPr>
              <a:t>ý:</a:t>
            </a:r>
            <a:endParaRPr lang="vi-VN" sz="1800" b="1" dirty="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Có </a:t>
            </a:r>
            <a:r>
              <a:rPr lang="vi-VN" sz="1800" dirty="0">
                <a:solidFill>
                  <a:schemeClr val="tx1">
                    <a:lumMod val="65000"/>
                    <a:lumOff val="35000"/>
                  </a:schemeClr>
                </a:solidFill>
                <a:latin typeface="Fira Sans" panose="020B0503050000020004" pitchFamily="34" charset="0"/>
              </a:rPr>
              <a:t>thể 2 tuần đầu đi ngoài phân nát 2l/ ngày, mồ hôi nhầy nhiều hơn hoặc đi tiểu nước tiểu khai do đào thải độc tố. </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vi-VN" sz="1800" dirty="0">
                <a:solidFill>
                  <a:schemeClr val="tx1">
                    <a:lumMod val="65000"/>
                    <a:lumOff val="35000"/>
                  </a:schemeClr>
                </a:solidFill>
                <a:latin typeface="Fira Sans" panose="020B0503050000020004" pitchFamily="34" charset="0"/>
              </a:rPr>
              <a:t>Hiệu quả sản phẩm: - Khách hàng sẽ cảm nhận được: Sự nhẹ nhàng, linh hoạt hơn, ngủ tốt, hết mệt mỏi, đau cơ, đau đầu, đầy bụng, táo bón, giảm cân…sau 2 tuần sử dụng sản phẩm. </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en-US" sz="1800" dirty="0">
                <a:solidFill>
                  <a:schemeClr val="tx1">
                    <a:lumMod val="65000"/>
                    <a:lumOff val="35000"/>
                  </a:schemeClr>
                </a:solidFill>
                <a:latin typeface="Fira Sans" panose="020B0503050000020004" pitchFamily="34" charset="0"/>
              </a:rPr>
              <a:t>T</a:t>
            </a:r>
            <a:r>
              <a:rPr lang="vi-VN" sz="1800" dirty="0" smtClean="0">
                <a:solidFill>
                  <a:schemeClr val="tx1">
                    <a:lumMod val="65000"/>
                    <a:lumOff val="35000"/>
                  </a:schemeClr>
                </a:solidFill>
                <a:latin typeface="Fira Sans" panose="020B0503050000020004" pitchFamily="34" charset="0"/>
              </a:rPr>
              <a:t>rong </a:t>
            </a:r>
            <a:r>
              <a:rPr lang="vi-VN" sz="1800" dirty="0">
                <a:solidFill>
                  <a:schemeClr val="tx1">
                    <a:lumMod val="65000"/>
                    <a:lumOff val="35000"/>
                  </a:schemeClr>
                </a:solidFill>
                <a:latin typeface="Fira Sans" panose="020B0503050000020004" pitchFamily="34" charset="0"/>
              </a:rPr>
              <a:t>quá trình sử dụng e sẽ là người trực tiếp theo dõi , và hướng dẫn AC , nên ac yên tâm </a:t>
            </a:r>
            <a:r>
              <a:rPr lang="vi-VN" sz="1800" dirty="0" smtClean="0">
                <a:solidFill>
                  <a:schemeClr val="tx1">
                    <a:lumMod val="65000"/>
                    <a:lumOff val="35000"/>
                  </a:schemeClr>
                </a:solidFill>
                <a:latin typeface="Fira Sans" panose="020B0503050000020004" pitchFamily="34" charset="0"/>
              </a:rPr>
              <a:t>nhé!</a:t>
            </a:r>
            <a:endParaRPr lang="vi-VN" sz="1800" dirty="0">
              <a:solidFill>
                <a:schemeClr val="tx1">
                  <a:lumMod val="65000"/>
                  <a:lumOff val="35000"/>
                </a:schemeClr>
              </a:solidFill>
              <a:latin typeface="Fira Sans" panose="020B0503050000020004" pitchFamily="34" charset="0"/>
            </a:endParaRPr>
          </a:p>
          <a:p>
            <a:pPr algn="just">
              <a:lnSpc>
                <a:spcPct val="120000"/>
              </a:lnSpc>
            </a:pPr>
            <a:r>
              <a:rPr lang="en-US" sz="1800" dirty="0" err="1" smtClean="0">
                <a:solidFill>
                  <a:schemeClr val="tx1">
                    <a:lumMod val="65000"/>
                    <a:lumOff val="35000"/>
                  </a:schemeClr>
                </a:solidFill>
                <a:latin typeface="Fira Sans" panose="020B0503050000020004" pitchFamily="34" charset="0"/>
              </a:rPr>
              <a:t>Em</a:t>
            </a:r>
            <a:r>
              <a:rPr lang="en-US" sz="1800" dirty="0" smtClean="0">
                <a:solidFill>
                  <a:schemeClr val="tx1">
                    <a:lumMod val="65000"/>
                    <a:lumOff val="35000"/>
                  </a:schemeClr>
                </a:solidFill>
                <a:latin typeface="Fira Sans" panose="020B0503050000020004" pitchFamily="34" charset="0"/>
              </a:rPr>
              <a:t> </a:t>
            </a:r>
            <a:r>
              <a:rPr lang="vi-VN" sz="1800" dirty="0" smtClean="0">
                <a:solidFill>
                  <a:schemeClr val="tx1">
                    <a:lumMod val="65000"/>
                    <a:lumOff val="35000"/>
                  </a:schemeClr>
                </a:solidFill>
                <a:latin typeface="Fira Sans" panose="020B0503050000020004" pitchFamily="34" charset="0"/>
              </a:rPr>
              <a:t>sẽ </a:t>
            </a:r>
            <a:r>
              <a:rPr lang="vi-VN" sz="1800" dirty="0">
                <a:solidFill>
                  <a:schemeClr val="tx1">
                    <a:lumMod val="65000"/>
                    <a:lumOff val="35000"/>
                  </a:schemeClr>
                </a:solidFill>
                <a:latin typeface="Fira Sans" panose="020B0503050000020004" pitchFamily="34" charset="0"/>
              </a:rPr>
              <a:t>tiến hành gửi hàng cho chị luôn đấy </a:t>
            </a:r>
            <a:r>
              <a:rPr lang="vi-VN" sz="1800" dirty="0" smtClean="0">
                <a:solidFill>
                  <a:schemeClr val="tx1">
                    <a:lumMod val="65000"/>
                    <a:lumOff val="35000"/>
                  </a:schemeClr>
                </a:solidFill>
                <a:latin typeface="Fira Sans" panose="020B0503050000020004" pitchFamily="34" charset="0"/>
              </a:rPr>
              <a:t>ạ, </a:t>
            </a:r>
            <a:r>
              <a:rPr lang="vi-VN" sz="1800" dirty="0">
                <a:solidFill>
                  <a:schemeClr val="tx1">
                    <a:lumMod val="65000"/>
                    <a:lumOff val="35000"/>
                  </a:schemeClr>
                </a:solidFill>
                <a:latin typeface="Fira Sans" panose="020B0503050000020004" pitchFamily="34" charset="0"/>
              </a:rPr>
              <a:t>khi nào nhận được thì chị nhắn tin cho em nhé !cảm ơn chị đã tin và sử dụng sản phẩm bên công ty </a:t>
            </a:r>
            <a:r>
              <a:rPr lang="vi-VN" sz="1800" dirty="0" smtClean="0">
                <a:solidFill>
                  <a:schemeClr val="tx1">
                    <a:lumMod val="65000"/>
                    <a:lumOff val="35000"/>
                  </a:schemeClr>
                </a:solidFill>
                <a:latin typeface="Fira Sans" panose="020B0503050000020004" pitchFamily="34" charset="0"/>
              </a:rPr>
              <a:t>em! </a:t>
            </a:r>
            <a:r>
              <a:rPr lang="en-US" sz="1800" dirty="0" smtClean="0">
                <a:solidFill>
                  <a:schemeClr val="tx1">
                    <a:lumMod val="65000"/>
                    <a:lumOff val="35000"/>
                  </a:schemeClr>
                </a:solidFill>
                <a:latin typeface="Fira Sans" panose="020B0503050000020004" pitchFamily="34" charset="0"/>
              </a:rPr>
              <a:t>E</a:t>
            </a:r>
            <a:r>
              <a:rPr lang="vi-VN" sz="1800" dirty="0" smtClean="0">
                <a:solidFill>
                  <a:schemeClr val="tx1">
                    <a:lumMod val="65000"/>
                    <a:lumOff val="35000"/>
                  </a:schemeClr>
                </a:solidFill>
                <a:latin typeface="Fira Sans" panose="020B0503050000020004" pitchFamily="34" charset="0"/>
              </a:rPr>
              <a:t>m </a:t>
            </a:r>
            <a:r>
              <a:rPr lang="vi-VN" sz="1800" dirty="0">
                <a:solidFill>
                  <a:schemeClr val="tx1">
                    <a:lumMod val="65000"/>
                    <a:lumOff val="35000"/>
                  </a:schemeClr>
                </a:solidFill>
                <a:latin typeface="Fira Sans" panose="020B0503050000020004" pitchFamily="34" charset="0"/>
              </a:rPr>
              <a:t>chào chị </a:t>
            </a:r>
            <a:r>
              <a:rPr lang="vi-VN" sz="1800" dirty="0" smtClean="0">
                <a:solidFill>
                  <a:schemeClr val="tx1">
                    <a:lumMod val="65000"/>
                    <a:lumOff val="35000"/>
                  </a:schemeClr>
                </a:solidFill>
                <a:latin typeface="Fira Sans" panose="020B0503050000020004" pitchFamily="34" charset="0"/>
              </a:rPr>
              <a:t>ạ!</a:t>
            </a:r>
            <a:endParaRPr lang="vi-VN" sz="18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5"/>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DẶN DÒ CHĂM SÓC KHÁCH HÀNG</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Picture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18454" y="1950026"/>
            <a:ext cx="5350164" cy="389481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p:nvPr/>
        </p:nvSpPr>
        <p:spPr>
          <a:xfrm>
            <a:off x="6422624" y="3080615"/>
            <a:ext cx="4051413"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chemeClr val="bg1"/>
                </a:solidFill>
                <a:effectLst>
                  <a:outerShdw blurRad="38100" dist="38100" dir="2700000" algn="tl">
                    <a:srgbClr val="000000">
                      <a:alpha val="43137"/>
                    </a:srgbClr>
                  </a:outerShdw>
                </a:effectLst>
                <a:latin typeface="Fira Sans" panose="020B0503050000020004" pitchFamily="34" charset="0"/>
              </a:rPr>
              <a:t>THANK YOU</a:t>
            </a:r>
            <a:endParaRPr lang="en-US" b="1" dirty="0">
              <a:solidFill>
                <a:schemeClr val="bg1"/>
              </a:solidFill>
              <a:effectLst>
                <a:outerShdw blurRad="38100" dist="38100" dir="2700000" algn="tl">
                  <a:srgbClr val="000000">
                    <a:alpha val="43137"/>
                  </a:srgbClr>
                </a:outerShdw>
              </a:effectLst>
              <a:latin typeface="Fira Sans" panose="020B0503050000020004"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8"/>
          <p:cNvSpPr txBox="1"/>
          <p:nvPr/>
        </p:nvSpPr>
        <p:spPr>
          <a:xfrm>
            <a:off x="4551217" y="292389"/>
            <a:ext cx="7262091" cy="237692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sz="2000" dirty="0" smtClean="0">
                <a:solidFill>
                  <a:schemeClr val="bg1"/>
                </a:solidFill>
                <a:latin typeface="Fira Sans" panose="020B0503050000020004" pitchFamily="34" charset="0"/>
              </a:rPr>
              <a:t>H</a:t>
            </a:r>
            <a:r>
              <a:rPr lang="vi-VN" sz="2000" dirty="0" smtClean="0">
                <a:solidFill>
                  <a:schemeClr val="bg1"/>
                </a:solidFill>
                <a:latin typeface="Fira Sans" panose="020B0503050000020004" pitchFamily="34" charset="0"/>
              </a:rPr>
              <a:t>àng ngày có thể chúng ta nạp vào cơ thể rất nhiều loại độc tố khác nhau khiến cho hệ thống thải độc của cơ thể bị quá tải . Độc tố không được đáo thải ra ngoài sẽ tích tụ trong cơ thể dần dần gây nên. Bản thân cơ thể chúng ta cũng tự sản sinh độc tố qua quá trình trao đổi chất vậy nên tình trạng nhiễm độc sẽ lại càng nghiêm trọng với người cao tuổi. Do đó, thanh lọc thải độc là việc cần làm để bảo vệ sức khỏe</a:t>
            </a:r>
            <a:r>
              <a:rPr lang="en-US" sz="2000" dirty="0" smtClean="0">
                <a:solidFill>
                  <a:schemeClr val="bg1"/>
                </a:solidFill>
                <a:latin typeface="Fira Sans" panose="020B0503050000020004" pitchFamily="34" charset="0"/>
              </a:rPr>
              <a:t>.</a:t>
            </a:r>
            <a:endParaRPr lang="en-US" sz="2000" dirty="0">
              <a:solidFill>
                <a:schemeClr val="bg1"/>
              </a:solidFill>
              <a:latin typeface="Fira Sans" panose="020B0503050000020004" pitchFamily="34" charset="0"/>
            </a:endParaRPr>
          </a:p>
        </p:txBody>
      </p:sp>
      <p:pic>
        <p:nvPicPr>
          <p:cNvPr id="30" name="Content Placeholder 10"/>
          <p:cNvPicPr>
            <a:picLocks noChangeAspect="1"/>
          </p:cNvPicPr>
          <p:nvPr/>
        </p:nvPicPr>
        <p:blipFill rotWithShape="1">
          <a:blip r:embed="rId1" cstate="print">
            <a:extLst>
              <a:ext uri="{28A0092B-C50C-407E-A947-70E740481C1C}">
                <a14:useLocalDpi xmlns:a14="http://schemas.microsoft.com/office/drawing/2010/main" val="0"/>
              </a:ext>
            </a:extLst>
          </a:blip>
          <a:srcRect t="7715"/>
          <a:stretch>
            <a:fillRect/>
          </a:stretch>
        </p:blipFill>
        <p:spPr>
          <a:xfrm>
            <a:off x="6281500" y="2789381"/>
            <a:ext cx="4109408" cy="3747799"/>
          </a:xfrm>
          <a:prstGeom prst="round2DiagRect">
            <a:avLst>
              <a:gd name="adj1" fmla="val 16667"/>
              <a:gd name="adj2" fmla="val 0"/>
            </a:avLst>
          </a:prstGeom>
          <a:ln w="88900" cap="sq">
            <a:solidFill>
              <a:schemeClr val="tx1">
                <a:lumMod val="75000"/>
                <a:lumOff val="25000"/>
              </a:schemeClr>
            </a:solidFill>
            <a:miter lim="800000"/>
            <a:headEnd/>
            <a:tailEnd/>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pic>
        <p:nvPicPr>
          <p:cNvPr id="46" name="Content Placeholder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29711" y="1625239"/>
            <a:ext cx="4773396" cy="4773396"/>
          </a:xfrm>
          <a:prstGeom prst="rect">
            <a:avLst/>
          </a:prstGeom>
          <a:ln>
            <a:noFill/>
          </a:ln>
          <a:effectLst>
            <a:outerShdw blurRad="190500" algn="tl" rotWithShape="0">
              <a:srgbClr val="000000">
                <a:alpha val="70000"/>
              </a:srgbClr>
            </a:outerShdw>
          </a:effectLst>
        </p:spPr>
      </p:pic>
      <p:pic>
        <p:nvPicPr>
          <p:cNvPr id="48" name="Content Placeholder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61680" y="1625239"/>
            <a:ext cx="4777128" cy="4773396"/>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736600" y="2028825"/>
            <a:ext cx="10515600" cy="36042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Font typeface="Arial" panose="020B0604020202020204" pitchFamily="34" charset="0"/>
              <a:buNone/>
            </a:pPr>
            <a:r>
              <a:rPr lang="en-US" sz="2400" dirty="0" err="1" smtClean="0">
                <a:solidFill>
                  <a:schemeClr val="tx1">
                    <a:lumMod val="65000"/>
                    <a:lumOff val="35000"/>
                  </a:schemeClr>
                </a:solidFill>
                <a:latin typeface="Fira Sans" panose="020B0503050000020004" pitchFamily="34" charset="0"/>
              </a:rPr>
              <a:t>Điều</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đầu</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tiên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và</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cũng</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quan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trọng</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nhất</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để</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có</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thể</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tư</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vấn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cho</a:t>
            </a:r>
            <a:r>
              <a:rPr lang="en-US" sz="2400" dirty="0" smtClean="0">
                <a:solidFill>
                  <a:schemeClr val="tx1">
                    <a:lumMod val="65000"/>
                    <a:lumOff val="35000"/>
                  </a:schemeClr>
                </a:solidFill>
                <a:latin typeface="Fira Sans" panose="020B0503050000020004" pitchFamily="34" charset="0"/>
              </a:rPr>
              <a:t> KH </a:t>
            </a:r>
            <a:r>
              <a:rPr lang="en-US" sz="2400" dirty="0" err="1" smtClean="0">
                <a:solidFill>
                  <a:schemeClr val="tx1">
                    <a:lumMod val="65000"/>
                    <a:lumOff val="35000"/>
                  </a:schemeClr>
                </a:solidFill>
                <a:latin typeface="Fira Sans" panose="020B0503050000020004" pitchFamily="34" charset="0"/>
              </a:rPr>
              <a:t>cải</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thiện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được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sức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khỏe</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và</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cá</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nhân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mình</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cũng</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nâng</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cao</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được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doanh</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số</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cá</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nhân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đó</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là</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chúng</a:t>
            </a:r>
            <a:r>
              <a:rPr lang="en-US" sz="2400" dirty="0" smtClean="0">
                <a:solidFill>
                  <a:schemeClr val="tx1">
                    <a:lumMod val="65000"/>
                    <a:lumOff val="35000"/>
                  </a:schemeClr>
                </a:solidFill>
                <a:latin typeface="Fira Sans" panose="020B0503050000020004" pitchFamily="34" charset="0"/>
              </a:rPr>
              <a:t> ta </a:t>
            </a:r>
            <a:r>
              <a:rPr lang="en-US" sz="2400" dirty="0" err="1" smtClean="0">
                <a:solidFill>
                  <a:schemeClr val="tx1">
                    <a:lumMod val="65000"/>
                    <a:lumOff val="35000"/>
                  </a:schemeClr>
                </a:solidFill>
                <a:latin typeface="Fira Sans" panose="020B0503050000020004" pitchFamily="34" charset="0"/>
              </a:rPr>
              <a:t>phải</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có</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kiến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thức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về</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đào</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thải</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độc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tố</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là</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gì</a:t>
            </a:r>
            <a:r>
              <a:rPr lang="en-US" sz="2400" dirty="0" smtClean="0">
                <a:solidFill>
                  <a:schemeClr val="tx1">
                    <a:lumMod val="65000"/>
                    <a:lumOff val="35000"/>
                  </a:schemeClr>
                </a:solidFill>
                <a:latin typeface="Fira Sans" panose="020B0503050000020004" pitchFamily="34" charset="0"/>
              </a:rPr>
              <a:t> ? </a:t>
            </a:r>
            <a:r>
              <a:rPr lang="en-US" sz="2400" dirty="0" err="1" smtClean="0">
                <a:solidFill>
                  <a:schemeClr val="tx1">
                    <a:lumMod val="65000"/>
                    <a:lumOff val="35000"/>
                  </a:schemeClr>
                </a:solidFill>
                <a:latin typeface="Fira Sans" panose="020B0503050000020004" pitchFamily="34" charset="0"/>
              </a:rPr>
              <a:t>Nguyên</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nhân</a:t>
            </a:r>
            <a:r>
              <a:rPr lang="en-US" sz="2400" dirty="0" smtClean="0">
                <a:solidFill>
                  <a:schemeClr val="tx1">
                    <a:lumMod val="65000"/>
                    <a:lumOff val="35000"/>
                  </a:schemeClr>
                </a:solidFill>
                <a:latin typeface="Fira Sans" panose="020B0503050000020004" pitchFamily="34" charset="0"/>
              </a:rPr>
              <a:t> , </a:t>
            </a:r>
            <a:r>
              <a:rPr lang="en-US" sz="2400" dirty="0" err="1" smtClean="0">
                <a:solidFill>
                  <a:schemeClr val="tx1">
                    <a:lumMod val="65000"/>
                    <a:lumOff val="35000"/>
                  </a:schemeClr>
                </a:solidFill>
                <a:latin typeface="Fira Sans" panose="020B0503050000020004" pitchFamily="34" charset="0"/>
              </a:rPr>
              <a:t>hậu</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quả</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như</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thế</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nào</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và</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giải</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pháp</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khắc</a:t>
            </a:r>
            <a:r>
              <a:rPr lang="en-US" sz="2400" dirty="0" smtClean="0">
                <a:solidFill>
                  <a:schemeClr val="tx1">
                    <a:lumMod val="65000"/>
                    <a:lumOff val="35000"/>
                  </a:schemeClr>
                </a:solidFill>
                <a:latin typeface="Fira Sans" panose="020B0503050000020004" pitchFamily="34" charset="0"/>
              </a:rPr>
              <a:t> </a:t>
            </a:r>
            <a:r>
              <a:rPr lang="en-US" sz="2400" dirty="0" err="1" smtClean="0">
                <a:solidFill>
                  <a:schemeClr val="tx1">
                    <a:lumMod val="65000"/>
                    <a:lumOff val="35000"/>
                  </a:schemeClr>
                </a:solidFill>
                <a:latin typeface="Fira Sans" panose="020B0503050000020004" pitchFamily="34" charset="0"/>
              </a:rPr>
              <a:t>phục</a:t>
            </a:r>
            <a:r>
              <a:rPr lang="en-US" sz="2400" dirty="0" smtClean="0">
                <a:solidFill>
                  <a:schemeClr val="tx1">
                    <a:lumMod val="65000"/>
                    <a:lumOff val="35000"/>
                  </a:schemeClr>
                </a:solidFill>
                <a:latin typeface="Fira Sans" panose="020B0503050000020004" pitchFamily="34" charset="0"/>
              </a:rPr>
              <a:t>.</a:t>
            </a:r>
            <a:endParaRPr lang="en-US" sz="2400" dirty="0" smtClean="0">
              <a:solidFill>
                <a:schemeClr val="tx1">
                  <a:lumMod val="65000"/>
                  <a:lumOff val="35000"/>
                </a:schemeClr>
              </a:solidFill>
              <a:latin typeface="Fira Sans" panose="020B0503050000020004" pitchFamily="34" charset="0"/>
            </a:endParaRPr>
          </a:p>
          <a:p>
            <a:pPr marL="0" indent="0" algn="just">
              <a:lnSpc>
                <a:spcPct val="100000"/>
              </a:lnSpc>
              <a:buNone/>
            </a:pPr>
            <a:r>
              <a:rPr lang="vi-VN" sz="2400" dirty="0">
                <a:solidFill>
                  <a:schemeClr val="tx1">
                    <a:lumMod val="65000"/>
                    <a:lumOff val="35000"/>
                  </a:schemeClr>
                </a:solidFill>
                <a:latin typeface="Fira Sans" panose="020B0503050000020004" pitchFamily="34" charset="0"/>
              </a:rPr>
              <a:t>Trong cơ thể, nhiều CQ có chức năng thải độc như: Da, thận, phổi, gan</a:t>
            </a:r>
            <a:r>
              <a:rPr lang="vi-VN" sz="2400" dirty="0" smtClean="0">
                <a:solidFill>
                  <a:schemeClr val="tx1">
                    <a:lumMod val="65000"/>
                    <a:lumOff val="35000"/>
                  </a:schemeClr>
                </a:solidFill>
                <a:latin typeface="Fira Sans" panose="020B0503050000020004" pitchFamily="34" charset="0"/>
              </a:rPr>
              <a:t>…</a:t>
            </a:r>
            <a:r>
              <a:rPr lang="en-US" sz="2400" dirty="0" smtClean="0">
                <a:solidFill>
                  <a:schemeClr val="tx1">
                    <a:lumMod val="65000"/>
                    <a:lumOff val="35000"/>
                  </a:schemeClr>
                </a:solidFill>
                <a:latin typeface="Fira Sans" panose="020B0503050000020004" pitchFamily="34" charset="0"/>
              </a:rPr>
              <a:t> </a:t>
            </a:r>
            <a:r>
              <a:rPr lang="vi-VN" sz="2400" dirty="0" smtClean="0">
                <a:solidFill>
                  <a:schemeClr val="tx1">
                    <a:lumMod val="65000"/>
                    <a:lumOff val="35000"/>
                  </a:schemeClr>
                </a:solidFill>
                <a:latin typeface="Fira Sans" panose="020B0503050000020004" pitchFamily="34" charset="0"/>
              </a:rPr>
              <a:t>trong </a:t>
            </a:r>
            <a:r>
              <a:rPr lang="vi-VN" sz="2400" dirty="0">
                <a:solidFill>
                  <a:schemeClr val="tx1">
                    <a:lumMod val="65000"/>
                    <a:lumOff val="35000"/>
                  </a:schemeClr>
                </a:solidFill>
                <a:latin typeface="Fira Sans" panose="020B0503050000020004" pitchFamily="34" charset="0"/>
              </a:rPr>
              <a:t>đó gan là bộ phận quan trọng hàng đầu, nó như “nhà máy hóa chất” thải chất độc hại ra ngoài. Khi gan nhiều độc tố thì chính nó cũng tiết ra độc tố gây độc cho cơ thể! Bảo vệ gan là bảo vệ CQ xử lý các chất độc hại đi vào cơ thể</a:t>
            </a:r>
            <a:r>
              <a:rPr lang="vi-VN" sz="2400" dirty="0" smtClean="0">
                <a:solidFill>
                  <a:schemeClr val="tx1">
                    <a:lumMod val="65000"/>
                    <a:lumOff val="35000"/>
                  </a:schemeClr>
                </a:solidFill>
                <a:latin typeface="Fira Sans" panose="020B0503050000020004" pitchFamily="34" charset="0"/>
              </a:rPr>
              <a:t>.</a:t>
            </a:r>
            <a:endParaRPr lang="en-US" sz="2400" dirty="0">
              <a:solidFill>
                <a:schemeClr val="tx1">
                  <a:lumMod val="65000"/>
                  <a:lumOff val="35000"/>
                </a:schemeClr>
              </a:solidFill>
              <a:latin typeface="Fira Sans" panose="020B0503050000020004" pitchFamily="34" charset="0"/>
            </a:endParaRPr>
          </a:p>
          <a:p>
            <a:pPr marL="0" indent="0" algn="just">
              <a:lnSpc>
                <a:spcPct val="100000"/>
              </a:lnSpc>
              <a:buFont typeface="Arial" panose="020B0604020202020204" pitchFamily="34" charset="0"/>
              <a:buNone/>
            </a:pPr>
            <a:endParaRPr lang="en-US" sz="2400" dirty="0" smtClean="0">
              <a:solidFill>
                <a:schemeClr val="tx1">
                  <a:lumMod val="65000"/>
                  <a:lumOff val="35000"/>
                </a:schemeClr>
              </a:solidFill>
              <a:latin typeface="Fira Sans" panose="020B05030500000200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736600" y="318943"/>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CƠ QUAN TRONG CƠ THỂ VÀ ĐỘC TỐ</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Content Placeholder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6600" y="1825624"/>
            <a:ext cx="5313283" cy="4481699"/>
          </a:xfrm>
          <a:prstGeom prst="rect">
            <a:avLst/>
          </a:prstGeom>
          <a:ln>
            <a:noFill/>
          </a:ln>
          <a:effectLst>
            <a:outerShdw blurRad="292100" dist="139700" dir="2700000" algn="tl" rotWithShape="0">
              <a:srgbClr val="333333">
                <a:alpha val="65000"/>
              </a:srgbClr>
            </a:outerShdw>
          </a:effectLst>
        </p:spPr>
      </p:pic>
      <p:pic>
        <p:nvPicPr>
          <p:cNvPr id="11" name="Content Placeholder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44095" y="1825625"/>
            <a:ext cx="4936704" cy="44817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70345" y="1539297"/>
            <a:ext cx="10515600" cy="5000049"/>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400" dirty="0">
                <a:solidFill>
                  <a:schemeClr val="tx1">
                    <a:lumMod val="65000"/>
                    <a:lumOff val="35000"/>
                  </a:schemeClr>
                </a:solidFill>
                <a:latin typeface="Fira Sans" panose="020B0503050000020004" pitchFamily="34" charset="0"/>
              </a:rPr>
              <a:t>Dinh dưỡng: Thực phẩm không an toàn, dư thừa các chất kích thích, thuốc trừ sâu, thỏa hiệp với thức ăn nhanh, nhiều dầu mỡ, muối, thuốc bảo quản…Nguồn nước nhiễm cũng nhiễm độc như kim loại nặng. Lạm dụng Đường, Mỡ, Đạm, </a:t>
            </a:r>
            <a:r>
              <a:rPr lang="en-US" sz="2400" dirty="0" smtClean="0">
                <a:solidFill>
                  <a:schemeClr val="tx1">
                    <a:lumMod val="65000"/>
                    <a:lumOff val="35000"/>
                  </a:schemeClr>
                </a:solidFill>
                <a:latin typeface="Fira Sans" panose="020B0503050000020004" pitchFamily="34" charset="0"/>
              </a:rPr>
              <a:t>B</a:t>
            </a:r>
            <a:r>
              <a:rPr lang="vi-VN" sz="2400" dirty="0" smtClean="0">
                <a:solidFill>
                  <a:schemeClr val="tx1">
                    <a:lumMod val="65000"/>
                    <a:lumOff val="35000"/>
                  </a:schemeClr>
                </a:solidFill>
                <a:latin typeface="Fira Sans" panose="020B0503050000020004" pitchFamily="34" charset="0"/>
              </a:rPr>
              <a:t>ia </a:t>
            </a:r>
            <a:r>
              <a:rPr lang="vi-VN" sz="2400" dirty="0">
                <a:solidFill>
                  <a:schemeClr val="tx1">
                    <a:lumMod val="65000"/>
                    <a:lumOff val="35000"/>
                  </a:schemeClr>
                </a:solidFill>
                <a:latin typeface="Fira Sans" panose="020B0503050000020004" pitchFamily="34" charset="0"/>
              </a:rPr>
              <a:t>rượu, </a:t>
            </a:r>
            <a:r>
              <a:rPr lang="en-US" sz="2400" dirty="0" smtClean="0">
                <a:solidFill>
                  <a:schemeClr val="tx1">
                    <a:lumMod val="65000"/>
                    <a:lumOff val="35000"/>
                  </a:schemeClr>
                </a:solidFill>
                <a:latin typeface="Fira Sans" panose="020B0503050000020004" pitchFamily="34" charset="0"/>
              </a:rPr>
              <a:t>K</a:t>
            </a:r>
            <a:r>
              <a:rPr lang="vi-VN" sz="2400" dirty="0" smtClean="0">
                <a:solidFill>
                  <a:schemeClr val="tx1">
                    <a:lumMod val="65000"/>
                    <a:lumOff val="35000"/>
                  </a:schemeClr>
                </a:solidFill>
                <a:latin typeface="Fira Sans" panose="020B0503050000020004" pitchFamily="34" charset="0"/>
              </a:rPr>
              <a:t>háng sinh…</a:t>
            </a:r>
            <a:r>
              <a:rPr lang="en-US" sz="2400" dirty="0" smtClean="0">
                <a:solidFill>
                  <a:schemeClr val="tx1">
                    <a:lumMod val="65000"/>
                    <a:lumOff val="35000"/>
                  </a:schemeClr>
                </a:solidFill>
                <a:latin typeface="Fira Sans" panose="020B0503050000020004" pitchFamily="34" charset="0"/>
              </a:rPr>
              <a:t>.</a:t>
            </a:r>
            <a:endParaRPr lang="en-US" sz="2400" dirty="0" smtClean="0">
              <a:solidFill>
                <a:schemeClr val="tx1">
                  <a:lumMod val="65000"/>
                  <a:lumOff val="35000"/>
                </a:schemeClr>
              </a:solidFill>
              <a:latin typeface="Fira Sans" panose="020B0503050000020004" pitchFamily="34" charset="0"/>
            </a:endParaRPr>
          </a:p>
          <a:p>
            <a:pPr algn="just">
              <a:lnSpc>
                <a:spcPct val="120000"/>
              </a:lnSpc>
            </a:pPr>
            <a:r>
              <a:rPr lang="vi-VN" sz="2400" dirty="0" smtClean="0">
                <a:solidFill>
                  <a:schemeClr val="tx1">
                    <a:lumMod val="65000"/>
                    <a:lumOff val="35000"/>
                  </a:schemeClr>
                </a:solidFill>
                <a:latin typeface="Fira Sans" panose="020B0503050000020004" pitchFamily="34" charset="0"/>
              </a:rPr>
              <a:t>Bệnh </a:t>
            </a:r>
            <a:r>
              <a:rPr lang="vi-VN" sz="2400" dirty="0">
                <a:solidFill>
                  <a:schemeClr val="tx1">
                    <a:lumMod val="65000"/>
                    <a:lumOff val="35000"/>
                  </a:schemeClr>
                </a:solidFill>
                <a:latin typeface="Fira Sans" panose="020B0503050000020004" pitchFamily="34" charset="0"/>
              </a:rPr>
              <a:t>lý toàn thân: Bệnh viêm nhiễm, lao các tạng (Hạch, phổi, xương…), Ung bướu, điều trị các bệnh bằng Corticoide (VKDT, hen PQ), sau điều trị bệnh nặng, dài ngày, bệnh tiểu đường, rối loạn mỡ máu, THA, bệnh đường tiêu hóa (Kháng thể suy giảm), gan nhiễm mỡ, viêm gan siêu </a:t>
            </a:r>
            <a:r>
              <a:rPr lang="vi-VN" sz="2400" dirty="0" smtClean="0">
                <a:solidFill>
                  <a:schemeClr val="tx1">
                    <a:lumMod val="65000"/>
                    <a:lumOff val="35000"/>
                  </a:schemeClr>
                </a:solidFill>
                <a:latin typeface="Fira Sans" panose="020B0503050000020004" pitchFamily="34" charset="0"/>
              </a:rPr>
              <a:t>vi…</a:t>
            </a:r>
            <a:r>
              <a:rPr lang="en-US" sz="2400" dirty="0" smtClean="0">
                <a:solidFill>
                  <a:schemeClr val="tx1">
                    <a:lumMod val="65000"/>
                    <a:lumOff val="35000"/>
                  </a:schemeClr>
                </a:solidFill>
                <a:latin typeface="Fira Sans" panose="020B0503050000020004" pitchFamily="34" charset="0"/>
              </a:rPr>
              <a:t>.</a:t>
            </a:r>
            <a:endParaRPr lang="en-US" sz="2400" dirty="0" smtClean="0">
              <a:solidFill>
                <a:schemeClr val="tx1">
                  <a:lumMod val="65000"/>
                  <a:lumOff val="35000"/>
                </a:schemeClr>
              </a:solidFill>
              <a:latin typeface="Fira Sans" panose="020B0503050000020004" pitchFamily="34" charset="0"/>
            </a:endParaRPr>
          </a:p>
          <a:p>
            <a:pPr algn="just">
              <a:lnSpc>
                <a:spcPct val="120000"/>
              </a:lnSpc>
            </a:pPr>
            <a:r>
              <a:rPr lang="vi-VN" sz="2400" dirty="0" smtClean="0">
                <a:solidFill>
                  <a:schemeClr val="tx1">
                    <a:lumMod val="65000"/>
                    <a:lumOff val="35000"/>
                  </a:schemeClr>
                </a:solidFill>
                <a:latin typeface="Fira Sans" panose="020B0503050000020004" pitchFamily="34" charset="0"/>
              </a:rPr>
              <a:t>Thói </a:t>
            </a:r>
            <a:r>
              <a:rPr lang="vi-VN" sz="2400" dirty="0">
                <a:solidFill>
                  <a:schemeClr val="tx1">
                    <a:lumMod val="65000"/>
                    <a:lumOff val="35000"/>
                  </a:schemeClr>
                </a:solidFill>
                <a:latin typeface="Fira Sans" panose="020B0503050000020004" pitchFamily="34" charset="0"/>
              </a:rPr>
              <a:t>quen sinh hoạt: Dùng mỹ phẩm không rõ nguồn gốc, ngủ đủ giấc, Stress, lo lắng, sợ hãi. Hút thuốc lá, ít vận đông thể lực...+ Do môi trường sống: Ô nhiễm không khí, tiếng ồn</a:t>
            </a:r>
            <a:r>
              <a:rPr lang="vi-VN" sz="2400" dirty="0" smtClean="0">
                <a:solidFill>
                  <a:schemeClr val="tx1">
                    <a:lumMod val="65000"/>
                    <a:lumOff val="35000"/>
                  </a:schemeClr>
                </a:solidFill>
                <a:latin typeface="Fira Sans" panose="020B0503050000020004" pitchFamily="34" charset="0"/>
              </a:rPr>
              <a:t>...</a:t>
            </a:r>
            <a:r>
              <a:rPr lang="en-US" sz="2400" dirty="0" smtClean="0">
                <a:solidFill>
                  <a:schemeClr val="tx1">
                    <a:lumMod val="65000"/>
                    <a:lumOff val="35000"/>
                  </a:schemeClr>
                </a:solidFill>
                <a:latin typeface="Fira Sans" panose="020B0503050000020004" pitchFamily="34" charset="0"/>
              </a:rPr>
              <a:t>.</a:t>
            </a:r>
            <a:endParaRPr lang="en-US" sz="2400" dirty="0" smtClean="0">
              <a:solidFill>
                <a:schemeClr val="tx1">
                  <a:lumMod val="65000"/>
                  <a:lumOff val="35000"/>
                </a:schemeClr>
              </a:solidFill>
              <a:latin typeface="Fira Sans" panose="020B0503050000020004" pitchFamily="34" charset="0"/>
            </a:endParaRPr>
          </a:p>
          <a:p>
            <a:pPr algn="just">
              <a:lnSpc>
                <a:spcPct val="120000"/>
              </a:lnSpc>
            </a:pPr>
            <a:r>
              <a:rPr lang="vi-VN" sz="2400" dirty="0" smtClean="0">
                <a:solidFill>
                  <a:schemeClr val="tx1">
                    <a:lumMod val="65000"/>
                    <a:lumOff val="35000"/>
                  </a:schemeClr>
                </a:solidFill>
                <a:latin typeface="Fira Sans" panose="020B0503050000020004" pitchFamily="34" charset="0"/>
              </a:rPr>
              <a:t>Quá </a:t>
            </a:r>
            <a:r>
              <a:rPr lang="vi-VN" sz="2400" dirty="0">
                <a:solidFill>
                  <a:schemeClr val="tx1">
                    <a:lumMod val="65000"/>
                    <a:lumOff val="35000"/>
                  </a:schemeClr>
                </a:solidFill>
                <a:latin typeface="Fira Sans" panose="020B0503050000020004" pitchFamily="34" charset="0"/>
              </a:rPr>
              <a:t>trình lão hóa: Tuổi tác càng cao, chức năng của các CQ suy giảm (gan, mật, tiêu hóa, mạch máu), chúc năng giải độc kém (Chất Glutathione - vua các chất AO “Vệ sĩ bảo vệ tế bào” tổng hợp các TB nhiều nhất ở gan, sau 30 tuổi bắt đầu giảm và cứ 10 năm giảm 10% và nó giảm có liên quan đến 200 bệnh lý khác </a:t>
            </a:r>
            <a:r>
              <a:rPr lang="vi-VN" sz="2400" dirty="0" smtClean="0">
                <a:solidFill>
                  <a:schemeClr val="tx1">
                    <a:lumMod val="65000"/>
                    <a:lumOff val="35000"/>
                  </a:schemeClr>
                </a:solidFill>
                <a:latin typeface="Fira Sans" panose="020B0503050000020004" pitchFamily="34" charset="0"/>
              </a:rPr>
              <a:t>nhau.</a:t>
            </a:r>
            <a:endParaRPr lang="vi-VN" sz="24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736600" y="318943"/>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NGUYÊN NHÂN VÌ SAO ĐỘC TỐ TÍCH TỤ</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70345" y="1539297"/>
            <a:ext cx="10515600" cy="19151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2400" dirty="0">
                <a:solidFill>
                  <a:schemeClr val="tx1">
                    <a:lumMod val="65000"/>
                    <a:lumOff val="35000"/>
                  </a:schemeClr>
                </a:solidFill>
                <a:latin typeface="Fira Sans" panose="020B0503050000020004" pitchFamily="34" charset="0"/>
              </a:rPr>
              <a:t>Tác hại của độc tố tích lũy:Thừa cân, béo phì, rối loạn mỡ máu, đau đầu, mệt mỏi, mất ngủ, XMĐM, THA, ĐQ, các bệnh xương khớp, bệnh dị ứng, hen xuyễn, viêm phổi, hen phế quản, viêm tai giữa, thủy đậu, zona, viêm gan mãn tính, lao, </a:t>
            </a:r>
            <a:r>
              <a:rPr lang="en-US" sz="2400" dirty="0">
                <a:solidFill>
                  <a:schemeClr val="tx1">
                    <a:lumMod val="65000"/>
                    <a:lumOff val="35000"/>
                  </a:schemeClr>
                </a:solidFill>
                <a:latin typeface="Fira Sans" panose="020B0503050000020004" pitchFamily="34" charset="0"/>
              </a:rPr>
              <a:t>u</a:t>
            </a:r>
            <a:r>
              <a:rPr lang="vi-VN" sz="2400" dirty="0" smtClean="0">
                <a:solidFill>
                  <a:schemeClr val="tx1">
                    <a:lumMod val="65000"/>
                    <a:lumOff val="35000"/>
                  </a:schemeClr>
                </a:solidFill>
                <a:latin typeface="Fira Sans" panose="020B0503050000020004" pitchFamily="34" charset="0"/>
              </a:rPr>
              <a:t>ng </a:t>
            </a:r>
            <a:r>
              <a:rPr lang="vi-VN" sz="2400" dirty="0">
                <a:solidFill>
                  <a:schemeClr val="tx1">
                    <a:lumMod val="65000"/>
                    <a:lumOff val="35000"/>
                  </a:schemeClr>
                </a:solidFill>
                <a:latin typeface="Fira Sans" panose="020B0503050000020004" pitchFamily="34" charset="0"/>
              </a:rPr>
              <a:t>bướu</a:t>
            </a:r>
            <a:r>
              <a:rPr lang="vi-VN" sz="2400" dirty="0" smtClean="0">
                <a:solidFill>
                  <a:schemeClr val="tx1">
                    <a:lumMod val="65000"/>
                    <a:lumOff val="35000"/>
                  </a:schemeClr>
                </a:solidFill>
                <a:latin typeface="Fira Sans" panose="020B0503050000020004" pitchFamily="34" charset="0"/>
              </a:rPr>
              <a:t>…</a:t>
            </a:r>
            <a:r>
              <a:rPr lang="en-US" sz="2400" dirty="0" smtClean="0">
                <a:solidFill>
                  <a:schemeClr val="tx1">
                    <a:lumMod val="65000"/>
                    <a:lumOff val="35000"/>
                  </a:schemeClr>
                </a:solidFill>
                <a:latin typeface="Fira Sans" panose="020B0503050000020004" pitchFamily="34" charset="0"/>
              </a:rPr>
              <a:t>.</a:t>
            </a:r>
            <a:endParaRPr lang="vi-VN" sz="24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736600" y="318943"/>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TÁC HẠI CỦA ĐỘC TỐ TÍCH LUỸ</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0" name="Content Placeholder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5916" y="3801575"/>
            <a:ext cx="6210213" cy="2272938"/>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519" y="3801574"/>
            <a:ext cx="4911634" cy="227293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9" name="Content Placeholder 5"/>
          <p:cNvSpPr txBox="1"/>
          <p:nvPr/>
        </p:nvSpPr>
        <p:spPr>
          <a:xfrm>
            <a:off x="502115" y="1155987"/>
            <a:ext cx="5963748" cy="570201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1800" dirty="0">
                <a:solidFill>
                  <a:schemeClr val="tx1">
                    <a:lumMod val="65000"/>
                    <a:lumOff val="35000"/>
                  </a:schemeClr>
                </a:solidFill>
                <a:latin typeface="Fira Sans" panose="020B0503050000020004" pitchFamily="34" charset="0"/>
              </a:rPr>
              <a:t>Dinh dưỡng: Ăn uống điều độ, vệ sinh sạch sẽ, tăng ăn cá, rau xanh - bông cải xanh để tăng chất xơ. Ăn nhiều hoa quả như chuối, dưa hấu, quả bơ…có Vitamin, khoáng chất tăng cường chất chống oxy hóa. Uống đủ nước để cơ thể thải độc, đặc biệt nên uống cốc nước ấm sáng ngủ dạy, nước trà xanh, </a:t>
            </a:r>
            <a:r>
              <a:rPr lang="vi-VN" sz="1800" dirty="0" smtClean="0">
                <a:solidFill>
                  <a:schemeClr val="tx1">
                    <a:lumMod val="65000"/>
                    <a:lumOff val="35000"/>
                  </a:schemeClr>
                </a:solidFill>
                <a:latin typeface="Fira Sans" panose="020B0503050000020004" pitchFamily="34" charset="0"/>
              </a:rPr>
              <a:t>Artiso</a:t>
            </a:r>
            <a:r>
              <a:rPr lang="en-US" sz="1800" dirty="0" smtClean="0">
                <a:solidFill>
                  <a:schemeClr val="tx1">
                    <a:lumMod val="65000"/>
                    <a:lumOff val="35000"/>
                  </a:schemeClr>
                </a:solidFill>
                <a:latin typeface="Fira Sans" panose="020B0503050000020004" pitchFamily="34" charset="0"/>
              </a:rPr>
              <a:t>, h</a:t>
            </a:r>
            <a:r>
              <a:rPr lang="vi-VN" sz="1800" dirty="0" smtClean="0">
                <a:solidFill>
                  <a:schemeClr val="tx1">
                    <a:lumMod val="65000"/>
                    <a:lumOff val="35000"/>
                  </a:schemeClr>
                </a:solidFill>
                <a:latin typeface="Fira Sans" panose="020B0503050000020004" pitchFamily="34" charset="0"/>
              </a:rPr>
              <a:t>ạn </a:t>
            </a:r>
            <a:r>
              <a:rPr lang="vi-VN" sz="1800" dirty="0">
                <a:solidFill>
                  <a:schemeClr val="tx1">
                    <a:lumMod val="65000"/>
                    <a:lumOff val="35000"/>
                  </a:schemeClr>
                </a:solidFill>
                <a:latin typeface="Fira Sans" panose="020B0503050000020004" pitchFamily="34" charset="0"/>
              </a:rPr>
              <a:t>chế bia, </a:t>
            </a:r>
            <a:r>
              <a:rPr lang="vi-VN" sz="1800" dirty="0" smtClean="0">
                <a:solidFill>
                  <a:schemeClr val="tx1">
                    <a:lumMod val="65000"/>
                    <a:lumOff val="35000"/>
                  </a:schemeClr>
                </a:solidFill>
                <a:latin typeface="Fira Sans" panose="020B0503050000020004" pitchFamily="34" charset="0"/>
              </a:rPr>
              <a:t>rượu…</a:t>
            </a:r>
            <a:endParaRPr lang="en-US" sz="1800" dirty="0" smtClean="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Sinh </a:t>
            </a:r>
            <a:r>
              <a:rPr lang="vi-VN" sz="1800" dirty="0">
                <a:solidFill>
                  <a:schemeClr val="tx1">
                    <a:lumMod val="65000"/>
                    <a:lumOff val="35000"/>
                  </a:schemeClr>
                </a:solidFill>
                <a:latin typeface="Fira Sans" panose="020B0503050000020004" pitchFamily="34" charset="0"/>
              </a:rPr>
              <a:t>hoạt khoa học: Tránh stress, có giấc ngủ đủ đầy, bỏ thuốc lá</a:t>
            </a:r>
            <a:r>
              <a:rPr lang="vi-VN" sz="1800" dirty="0" smtClean="0">
                <a:solidFill>
                  <a:schemeClr val="tx1">
                    <a:lumMod val="65000"/>
                    <a:lumOff val="35000"/>
                  </a:schemeClr>
                </a:solidFill>
                <a:latin typeface="Fira Sans" panose="020B0503050000020004" pitchFamily="34" charset="0"/>
              </a:rPr>
              <a:t>...</a:t>
            </a:r>
            <a:endParaRPr lang="en-US" sz="1800" dirty="0" smtClean="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Vận </a:t>
            </a:r>
            <a:r>
              <a:rPr lang="vi-VN" sz="1800" dirty="0">
                <a:solidFill>
                  <a:schemeClr val="tx1">
                    <a:lumMod val="65000"/>
                    <a:lumOff val="35000"/>
                  </a:schemeClr>
                </a:solidFill>
                <a:latin typeface="Fira Sans" panose="020B0503050000020004" pitchFamily="34" charset="0"/>
              </a:rPr>
              <a:t>động: Đều đặn, vừa sức để lưu thông khí huyết, tăng trao đổi </a:t>
            </a:r>
            <a:r>
              <a:rPr lang="vi-VN" sz="1800" dirty="0" smtClean="0">
                <a:solidFill>
                  <a:schemeClr val="tx1">
                    <a:lumMod val="65000"/>
                    <a:lumOff val="35000"/>
                  </a:schemeClr>
                </a:solidFill>
                <a:latin typeface="Fira Sans" panose="020B0503050000020004" pitchFamily="34" charset="0"/>
              </a:rPr>
              <a:t>chất.</a:t>
            </a:r>
            <a:endParaRPr lang="en-US" sz="1800" dirty="0" smtClean="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Kiểm </a:t>
            </a:r>
            <a:r>
              <a:rPr lang="vi-VN" sz="1800" dirty="0">
                <a:solidFill>
                  <a:schemeClr val="tx1">
                    <a:lumMod val="65000"/>
                    <a:lumOff val="35000"/>
                  </a:schemeClr>
                </a:solidFill>
                <a:latin typeface="Fira Sans" panose="020B0503050000020004" pitchFamily="34" charset="0"/>
              </a:rPr>
              <a:t>tra sức khỏe định kỳ: Phát hiện bệnh mãn tính và điều trị sớm, đúng </a:t>
            </a:r>
            <a:r>
              <a:rPr lang="vi-VN" sz="1800" dirty="0" smtClean="0">
                <a:solidFill>
                  <a:schemeClr val="tx1">
                    <a:lumMod val="65000"/>
                    <a:lumOff val="35000"/>
                  </a:schemeClr>
                </a:solidFill>
                <a:latin typeface="Fira Sans" panose="020B0503050000020004" pitchFamily="34" charset="0"/>
              </a:rPr>
              <a:t>bệnh</a:t>
            </a:r>
            <a:r>
              <a:rPr lang="en-US" sz="1800" dirty="0" smtClean="0">
                <a:solidFill>
                  <a:schemeClr val="tx1">
                    <a:lumMod val="65000"/>
                    <a:lumOff val="35000"/>
                  </a:schemeClr>
                </a:solidFill>
                <a:latin typeface="Fira Sans" panose="020B0503050000020004" pitchFamily="34" charset="0"/>
              </a:rPr>
              <a:t>.</a:t>
            </a:r>
            <a:endParaRPr lang="en-US" sz="1800" dirty="0" smtClean="0">
              <a:solidFill>
                <a:schemeClr val="tx1">
                  <a:lumMod val="65000"/>
                  <a:lumOff val="35000"/>
                </a:schemeClr>
              </a:solidFill>
              <a:latin typeface="Fira Sans" panose="020B0503050000020004" pitchFamily="34" charset="0"/>
            </a:endParaRPr>
          </a:p>
          <a:p>
            <a:pPr algn="just">
              <a:lnSpc>
                <a:spcPct val="120000"/>
              </a:lnSpc>
            </a:pPr>
            <a:r>
              <a:rPr lang="vi-VN" sz="1800" dirty="0" smtClean="0">
                <a:solidFill>
                  <a:schemeClr val="tx1">
                    <a:lumMod val="65000"/>
                    <a:lumOff val="35000"/>
                  </a:schemeClr>
                </a:solidFill>
                <a:latin typeface="Fira Sans" panose="020B0503050000020004" pitchFamily="34" charset="0"/>
              </a:rPr>
              <a:t>Kết </a:t>
            </a:r>
            <a:r>
              <a:rPr lang="vi-VN" sz="1800" dirty="0">
                <a:solidFill>
                  <a:schemeClr val="tx1">
                    <a:lumMod val="65000"/>
                    <a:lumOff val="35000"/>
                  </a:schemeClr>
                </a:solidFill>
                <a:latin typeface="Fira Sans" panose="020B0503050000020004" pitchFamily="34" charset="0"/>
              </a:rPr>
              <a:t>hợp sản phẩm tin cậy giúp cơ thể thải độc bằng phương pháp giải độc KÉP – giải độc ở gan và tế bào.</a:t>
            </a:r>
            <a:endParaRPr lang="vi-VN" sz="1800" dirty="0">
              <a:solidFill>
                <a:schemeClr val="tx1">
                  <a:lumMod val="65000"/>
                  <a:lumOff val="35000"/>
                </a:schemeClr>
              </a:solidFill>
              <a:latin typeface="Fira Sans" panose="020B0503050000020004" pitchFamily="34" charset="0"/>
            </a:endParaRPr>
          </a:p>
        </p:txBody>
      </p:sp>
      <p:sp>
        <p:nvSpPr>
          <p:cNvPr id="8" name="Title 3"/>
          <p:cNvSpPr txBox="1"/>
          <p:nvPr/>
        </p:nvSpPr>
        <p:spPr>
          <a:xfrm>
            <a:off x="502115" y="337416"/>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LỜI KHUYÊN CỦA CHUYÊN GIA</a:t>
            </a:r>
            <a:endPar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endParaRPr>
          </a:p>
        </p:txBody>
      </p:sp>
      <p:pic>
        <p:nvPicPr>
          <p:cNvPr id="12" name="Content Placeholder 7"/>
          <p:cNvPicPr>
            <a:picLocks noChangeAspect="1"/>
          </p:cNvPicPr>
          <p:nvPr/>
        </p:nvPicPr>
        <p:blipFill rotWithShape="1">
          <a:blip r:embed="rId1">
            <a:extLst>
              <a:ext uri="{28A0092B-C50C-407E-A947-70E740481C1C}">
                <a14:useLocalDpi xmlns:a14="http://schemas.microsoft.com/office/drawing/2010/main" val="0"/>
              </a:ext>
            </a:extLst>
          </a:blip>
          <a:srcRect l="7747" r="18531"/>
          <a:stretch>
            <a:fillRect/>
          </a:stretch>
        </p:blipFill>
        <p:spPr>
          <a:xfrm>
            <a:off x="6853382" y="1729341"/>
            <a:ext cx="4894123" cy="443131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ext Placeholder 5"/>
          <p:cNvSpPr>
            <a:spLocks noGrp="1"/>
          </p:cNvSpPr>
          <p:nvPr>
            <p:ph type="body" idx="4294967295"/>
          </p:nvPr>
        </p:nvSpPr>
        <p:spPr>
          <a:xfrm>
            <a:off x="426461" y="1681163"/>
            <a:ext cx="5477885" cy="823912"/>
          </a:xfrm>
          <a:prstGeom prst="rect">
            <a:avLst/>
          </a:prstGeom>
        </p:spPr>
        <p:txBody>
          <a:bodyPr/>
          <a:lstStyle/>
          <a:p>
            <a:pPr marL="0" indent="0" algn="ctr">
              <a:buNone/>
            </a:pPr>
            <a:r>
              <a:rPr lang="en-US" sz="2000" b="1" dirty="0" smtClean="0">
                <a:solidFill>
                  <a:schemeClr val="tx1">
                    <a:lumMod val="65000"/>
                    <a:lumOff val="35000"/>
                  </a:schemeClr>
                </a:solidFill>
                <a:latin typeface="Fira Sans" panose="020B0503050000020004" pitchFamily="34" charset="0"/>
              </a:rPr>
              <a:t>DUY TRÌ CHẾ ĐỘ</a:t>
            </a:r>
            <a:endParaRPr lang="en-US" sz="2000" b="1" dirty="0" smtClean="0">
              <a:solidFill>
                <a:schemeClr val="tx1">
                  <a:lumMod val="65000"/>
                  <a:lumOff val="35000"/>
                </a:schemeClr>
              </a:solidFill>
              <a:latin typeface="Fira Sans" panose="020B0503050000020004" pitchFamily="34" charset="0"/>
            </a:endParaRPr>
          </a:p>
          <a:p>
            <a:pPr marL="0" indent="0" algn="ctr">
              <a:buNone/>
            </a:pPr>
            <a:r>
              <a:rPr lang="en-US" sz="2000" b="1" dirty="0" smtClean="0">
                <a:solidFill>
                  <a:schemeClr val="tx1">
                    <a:lumMod val="65000"/>
                    <a:lumOff val="35000"/>
                  </a:schemeClr>
                </a:solidFill>
                <a:latin typeface="Fira Sans" panose="020B0503050000020004" pitchFamily="34" charset="0"/>
              </a:rPr>
              <a:t>ĂN UỐNG KHOA HỌC,HỢP LÝ</a:t>
            </a:r>
            <a:endParaRPr lang="en-US" sz="2000" b="1" dirty="0">
              <a:solidFill>
                <a:schemeClr val="tx1">
                  <a:lumMod val="65000"/>
                  <a:lumOff val="35000"/>
                </a:schemeClr>
              </a:solidFill>
              <a:latin typeface="Fira Sans" panose="020B0503050000020004" pitchFamily="34" charset="0"/>
            </a:endParaRPr>
          </a:p>
        </p:txBody>
      </p:sp>
      <p:pic>
        <p:nvPicPr>
          <p:cNvPr id="10" name="Content Placeholder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934" y="2822598"/>
            <a:ext cx="5051561" cy="3049541"/>
          </a:xfrm>
          <a:prstGeom prst="rect">
            <a:avLst/>
          </a:prstGeom>
          <a:ln>
            <a:noFill/>
          </a:ln>
          <a:effectLst>
            <a:outerShdw blurRad="190500" algn="tl" rotWithShape="0">
              <a:srgbClr val="000000">
                <a:alpha val="70000"/>
              </a:srgbClr>
            </a:outerShdw>
          </a:effectLst>
        </p:spPr>
      </p:pic>
      <p:pic>
        <p:nvPicPr>
          <p:cNvPr id="12" name="Content Placeholder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6048" y="2822598"/>
            <a:ext cx="5559265" cy="3049541"/>
          </a:xfrm>
          <a:prstGeom prst="rect">
            <a:avLst/>
          </a:prstGeom>
          <a:ln>
            <a:noFill/>
          </a:ln>
          <a:effectLst>
            <a:outerShdw blurRad="190500" algn="tl" rotWithShape="0">
              <a:srgbClr val="000000">
                <a:alpha val="70000"/>
              </a:srgbClr>
            </a:outerShdw>
          </a:effectLst>
        </p:spPr>
      </p:pic>
      <p:sp>
        <p:nvSpPr>
          <p:cNvPr id="13" name="Text Placeholder 5"/>
          <p:cNvSpPr>
            <a:spLocks noGrp="1"/>
          </p:cNvSpPr>
          <p:nvPr>
            <p:ph type="body" idx="4294967295"/>
          </p:nvPr>
        </p:nvSpPr>
        <p:spPr>
          <a:xfrm>
            <a:off x="6086739" y="1681163"/>
            <a:ext cx="5477885" cy="823912"/>
          </a:xfrm>
          <a:prstGeom prst="rect">
            <a:avLst/>
          </a:prstGeom>
        </p:spPr>
        <p:txBody>
          <a:bodyPr/>
          <a:lstStyle/>
          <a:p>
            <a:pPr marL="0" indent="0" algn="ctr">
              <a:buNone/>
            </a:pPr>
            <a:r>
              <a:rPr lang="en-US" sz="2000" b="1" dirty="0" smtClean="0">
                <a:solidFill>
                  <a:schemeClr val="tx1">
                    <a:lumMod val="65000"/>
                    <a:lumOff val="35000"/>
                  </a:schemeClr>
                </a:solidFill>
                <a:latin typeface="Fira Sans" panose="020B0503050000020004" pitchFamily="34" charset="0"/>
              </a:rPr>
              <a:t>HẠN CHẾ HÚT THUỐC</a:t>
            </a:r>
            <a:endParaRPr lang="en-US" sz="2000" b="1" dirty="0" smtClean="0">
              <a:solidFill>
                <a:schemeClr val="tx1">
                  <a:lumMod val="65000"/>
                  <a:lumOff val="35000"/>
                </a:schemeClr>
              </a:solidFill>
              <a:latin typeface="Fira Sans" panose="020B0503050000020004" pitchFamily="34" charset="0"/>
            </a:endParaRPr>
          </a:p>
          <a:p>
            <a:pPr marL="0" indent="0" algn="ctr">
              <a:buNone/>
            </a:pPr>
            <a:r>
              <a:rPr lang="en-US" sz="2000" b="1" dirty="0" smtClean="0">
                <a:solidFill>
                  <a:schemeClr val="tx1">
                    <a:lumMod val="65000"/>
                    <a:lumOff val="35000"/>
                  </a:schemeClr>
                </a:solidFill>
                <a:latin typeface="Fira Sans" panose="020B0503050000020004" pitchFamily="34" charset="0"/>
              </a:rPr>
              <a:t>CHẤT KÍCH THÍCH</a:t>
            </a:r>
            <a:endParaRPr lang="en-US" sz="2000" b="1" dirty="0">
              <a:solidFill>
                <a:schemeClr val="tx1">
                  <a:lumMod val="65000"/>
                  <a:lumOff val="35000"/>
                </a:schemeClr>
              </a:solidFill>
              <a:latin typeface="Fira Sans" panose="020B0503050000020004"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7545</Words>
  <Application>WPS Presentation</Application>
  <PresentationFormat>Widescreen</PresentationFormat>
  <Paragraphs>88</Paragraphs>
  <Slides>18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18</vt:i4>
      </vt:variant>
    </vt:vector>
  </HeadingPairs>
  <TitlesOfParts>
    <vt:vector size="28" baseType="lpstr">
      <vt:lpstr>Arial</vt:lpstr>
      <vt:lpstr>SimSun</vt:lpstr>
      <vt:lpstr>Wingdings</vt:lpstr>
      <vt:lpstr>Fira Sans</vt:lpstr>
      <vt:lpstr>Calibri</vt:lpstr>
      <vt:lpstr>Microsoft YaHei</vt:lpstr>
      <vt:lpstr>Arial Unicode MS</vt:lpstr>
      <vt:lpstr>Calibri Light</vt:lpstr>
      <vt:lpstr>Malgun 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LIỆU TRÌNH ĐÀO THẢI ĐỘC TỐ</dc:title>
  <dc:creator>Admin</dc:creator>
  <cp:lastModifiedBy>HP</cp:lastModifiedBy>
  <cp:revision>24</cp:revision>
  <dcterms:created xsi:type="dcterms:W3CDTF">2021-09-24T16:59:00Z</dcterms:created>
  <dcterms:modified xsi:type="dcterms:W3CDTF">2021-11-19T12:34:15Z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E3839A41049448A8889C9AF251C8E672</vt:lpwstr>
  </property>
  <property fmtid="{D5CDD505-2E9C-101B-9397-08002B2CF9AE}" pid="3" name="KSOProductBuildVer">
    <vt:lpwstr>1033-11.2.0.10382</vt:lpwstr>
  </property>
</Properties>
</file>